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8"/>
  </p:notesMasterIdLst>
  <p:sldIdLst>
    <p:sldId id="256" r:id="rId2"/>
    <p:sldId id="278" r:id="rId3"/>
    <p:sldId id="294" r:id="rId4"/>
    <p:sldId id="295" r:id="rId5"/>
    <p:sldId id="296" r:id="rId6"/>
    <p:sldId id="270" r:id="rId7"/>
    <p:sldId id="281" r:id="rId8"/>
    <p:sldId id="297" r:id="rId9"/>
    <p:sldId id="298" r:id="rId10"/>
    <p:sldId id="299" r:id="rId11"/>
    <p:sldId id="273" r:id="rId12"/>
    <p:sldId id="284" r:id="rId13"/>
    <p:sldId id="300" r:id="rId14"/>
    <p:sldId id="301" r:id="rId15"/>
    <p:sldId id="302" r:id="rId16"/>
    <p:sldId id="314" r:id="rId17"/>
  </p:sldIdLst>
  <p:sldSz cx="9144000" cy="6858000" type="screen4x3"/>
  <p:notesSz cx="6858000" cy="9144000"/>
  <p:embeddedFontLst>
    <p:embeddedFont>
      <p:font typeface="Roboto Mono" panose="020B0604020202020204" charset="0"/>
      <p:regular r:id="rId19"/>
      <p:bold r:id="rId20"/>
      <p:italic r:id="rId21"/>
      <p:boldItalic r:id="rId22"/>
    </p:embeddedFont>
    <p:embeddedFont>
      <p:font typeface="Roboto Condensed" panose="020B0604020202020204" charset="0"/>
      <p:regular r:id="rId23"/>
      <p:bold r:id="rId24"/>
      <p:italic r:id="rId25"/>
      <p:boldItalic r:id="rId26"/>
    </p:embeddedFont>
    <p:embeddedFont>
      <p:font typeface="Franklin Gothic" panose="020B0604020202020204" charset="0"/>
      <p:regular r:id="rId27"/>
      <p:bold r:id="rId28"/>
      <p:italic r:id="rId29"/>
      <p:boldItalic r:id="rId30"/>
    </p:embeddedFont>
    <p:embeddedFont>
      <p:font typeface="Bebas Neue" panose="020B0604020202020204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Roboto" panose="020B0604020202020204" charset="0"/>
      <p:regular r:id="rId36"/>
      <p:bold r:id="rId37"/>
      <p:italic r:id="rId38"/>
      <p:boldItalic r:id="rId39"/>
    </p:embeddedFont>
    <p:embeddedFont>
      <p:font typeface="Arial Unicode MS" panose="020B0604020202020204" pitchFamily="34" charset="-128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8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9"/>
    <p:restoredTop sz="94608"/>
  </p:normalViewPr>
  <p:slideViewPr>
    <p:cSldViewPr snapToGrid="0" snapToObjects="1">
      <p:cViewPr varScale="1">
        <p:scale>
          <a:sx n="67" d="100"/>
          <a:sy n="67" d="100"/>
        </p:scale>
        <p:origin x="123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9DEE6A-C4CF-4022-BB32-533659100732}" type="doc">
      <dgm:prSet loTypeId="urn:microsoft.com/office/officeart/2008/layout/PictureAccentList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s-ES"/>
        </a:p>
      </dgm:t>
    </dgm:pt>
    <dgm:pt modelId="{48B2A44B-A4DE-4CEF-9CE6-960F63C3311A}">
      <dgm:prSet phldrT="[Texto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4000" dirty="0">
              <a:latin typeface="Calibri" panose="020F0502020204030204" pitchFamily="34" charset="0"/>
              <a:cs typeface="Calibri" panose="020F0502020204030204" pitchFamily="34" charset="0"/>
            </a:rPr>
            <a:t>Económico</a:t>
          </a:r>
        </a:p>
      </dgm:t>
    </dgm:pt>
    <dgm:pt modelId="{B3E5C403-C23E-4BC6-9217-DF1392327F0F}" type="parTrans" cxnId="{33E94DAC-135F-447D-A76D-721808C07C61}">
      <dgm:prSet/>
      <dgm:spPr/>
      <dgm:t>
        <a:bodyPr/>
        <a:lstStyle/>
        <a:p>
          <a:endParaRPr lang="es-ES" sz="4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7DFCF2C-463A-4D0D-92B2-EFA7F0057C18}" type="sibTrans" cxnId="{33E94DAC-135F-447D-A76D-721808C07C61}">
      <dgm:prSet/>
      <dgm:spPr/>
      <dgm:t>
        <a:bodyPr/>
        <a:lstStyle/>
        <a:p>
          <a:endParaRPr lang="es-ES" sz="4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7847A01-71C6-457F-BF64-670A4447B5BD}">
      <dgm:prSet phldrT="[Texto]" custT="1"/>
      <dgm:spPr/>
      <dgm:t>
        <a:bodyPr/>
        <a:lstStyle/>
        <a:p>
          <a:r>
            <a:rPr lang="es-ES" sz="4000" dirty="0">
              <a:latin typeface="Calibri" panose="020F0502020204030204" pitchFamily="34" charset="0"/>
              <a:cs typeface="Calibri" panose="020F0502020204030204" pitchFamily="34" charset="0"/>
            </a:rPr>
            <a:t>Flexible</a:t>
          </a:r>
        </a:p>
      </dgm:t>
    </dgm:pt>
    <dgm:pt modelId="{D63FE41C-4634-4473-ABC5-E1BE9FC7158B}" type="parTrans" cxnId="{4B2A02F4-4794-4145-955F-297103603E11}">
      <dgm:prSet/>
      <dgm:spPr/>
      <dgm:t>
        <a:bodyPr/>
        <a:lstStyle/>
        <a:p>
          <a:endParaRPr lang="es-ES" sz="4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7A0D947-A561-42F4-A30A-568FE1F872DF}" type="sibTrans" cxnId="{4B2A02F4-4794-4145-955F-297103603E11}">
      <dgm:prSet/>
      <dgm:spPr/>
      <dgm:t>
        <a:bodyPr/>
        <a:lstStyle/>
        <a:p>
          <a:endParaRPr lang="es-ES" sz="4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1A19251-C7C8-44CC-BDEF-034CAC1FA308}">
      <dgm:prSet phldrT="[Texto]"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" sz="4000" dirty="0">
              <a:latin typeface="Calibri" panose="020F0502020204030204" pitchFamily="34" charset="0"/>
              <a:cs typeface="Calibri" panose="020F0502020204030204" pitchFamily="34" charset="0"/>
            </a:rPr>
            <a:t>Rápido</a:t>
          </a:r>
        </a:p>
      </dgm:t>
    </dgm:pt>
    <dgm:pt modelId="{003CE8E7-4D91-4344-A22E-04E670E9CE37}" type="parTrans" cxnId="{66FA0F41-9ABB-4870-93CE-F4CB3F5340E3}">
      <dgm:prSet/>
      <dgm:spPr/>
      <dgm:t>
        <a:bodyPr/>
        <a:lstStyle/>
        <a:p>
          <a:endParaRPr lang="es-ES" sz="4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9C4D056-1E90-46FF-BAAA-ECF035AB237A}" type="sibTrans" cxnId="{66FA0F41-9ABB-4870-93CE-F4CB3F5340E3}">
      <dgm:prSet/>
      <dgm:spPr/>
      <dgm:t>
        <a:bodyPr/>
        <a:lstStyle/>
        <a:p>
          <a:endParaRPr lang="es-ES" sz="4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FD554FA-04F8-4C8B-87E1-B9034BAFF5DD}" type="pres">
      <dgm:prSet presAssocID="{869DEE6A-C4CF-4022-BB32-533659100732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L"/>
        </a:p>
      </dgm:t>
    </dgm:pt>
    <dgm:pt modelId="{9D458615-D19E-4E58-B2DF-116CC42D08B9}" type="pres">
      <dgm:prSet presAssocID="{48B2A44B-A4DE-4CEF-9CE6-960F63C3311A}" presName="root" presStyleCnt="0">
        <dgm:presLayoutVars>
          <dgm:chMax/>
          <dgm:chPref val="4"/>
        </dgm:presLayoutVars>
      </dgm:prSet>
      <dgm:spPr/>
    </dgm:pt>
    <dgm:pt modelId="{893B578D-EF54-4221-A0A9-2DBD36906402}" type="pres">
      <dgm:prSet presAssocID="{48B2A44B-A4DE-4CEF-9CE6-960F63C3311A}" presName="rootComposite" presStyleCnt="0">
        <dgm:presLayoutVars/>
      </dgm:prSet>
      <dgm:spPr/>
    </dgm:pt>
    <dgm:pt modelId="{59DA82ED-149F-4A82-9136-D96676183342}" type="pres">
      <dgm:prSet presAssocID="{48B2A44B-A4DE-4CEF-9CE6-960F63C3311A}" presName="rootText" presStyleLbl="node0" presStyleIdx="0" presStyleCnt="3" custScaleY="541512">
        <dgm:presLayoutVars>
          <dgm:chMax/>
          <dgm:chPref val="4"/>
        </dgm:presLayoutVars>
      </dgm:prSet>
      <dgm:spPr/>
      <dgm:t>
        <a:bodyPr/>
        <a:lstStyle/>
        <a:p>
          <a:endParaRPr lang="es-CL"/>
        </a:p>
      </dgm:t>
    </dgm:pt>
    <dgm:pt modelId="{4AF5374C-DA49-472C-823C-2F6A7691E823}" type="pres">
      <dgm:prSet presAssocID="{48B2A44B-A4DE-4CEF-9CE6-960F63C3311A}" presName="childShape" presStyleCnt="0">
        <dgm:presLayoutVars>
          <dgm:chMax val="0"/>
          <dgm:chPref val="0"/>
        </dgm:presLayoutVars>
      </dgm:prSet>
      <dgm:spPr/>
    </dgm:pt>
    <dgm:pt modelId="{91F2FD46-C7E5-40D9-ADC0-7BBDB8ADDFA3}" type="pres">
      <dgm:prSet presAssocID="{51A19251-C7C8-44CC-BDEF-034CAC1FA308}" presName="root" presStyleCnt="0">
        <dgm:presLayoutVars>
          <dgm:chMax/>
          <dgm:chPref val="4"/>
        </dgm:presLayoutVars>
      </dgm:prSet>
      <dgm:spPr/>
    </dgm:pt>
    <dgm:pt modelId="{42FEE502-227D-4233-B47A-6A887D01B9B1}" type="pres">
      <dgm:prSet presAssocID="{51A19251-C7C8-44CC-BDEF-034CAC1FA308}" presName="rootComposite" presStyleCnt="0">
        <dgm:presLayoutVars/>
      </dgm:prSet>
      <dgm:spPr/>
    </dgm:pt>
    <dgm:pt modelId="{175A63A1-BD3D-438F-B1B5-423A9BC585DC}" type="pres">
      <dgm:prSet presAssocID="{51A19251-C7C8-44CC-BDEF-034CAC1FA308}" presName="rootText" presStyleLbl="node0" presStyleIdx="1" presStyleCnt="3" custScaleY="541512">
        <dgm:presLayoutVars>
          <dgm:chMax/>
          <dgm:chPref val="4"/>
        </dgm:presLayoutVars>
      </dgm:prSet>
      <dgm:spPr/>
      <dgm:t>
        <a:bodyPr/>
        <a:lstStyle/>
        <a:p>
          <a:endParaRPr lang="es-CL"/>
        </a:p>
      </dgm:t>
    </dgm:pt>
    <dgm:pt modelId="{F3D869B8-B58D-4A47-B1C1-2A077A411E33}" type="pres">
      <dgm:prSet presAssocID="{51A19251-C7C8-44CC-BDEF-034CAC1FA308}" presName="childShape" presStyleCnt="0">
        <dgm:presLayoutVars>
          <dgm:chMax val="0"/>
          <dgm:chPref val="0"/>
        </dgm:presLayoutVars>
      </dgm:prSet>
      <dgm:spPr/>
    </dgm:pt>
    <dgm:pt modelId="{32DDDB39-67CF-44EC-840D-98A198C3F1BC}" type="pres">
      <dgm:prSet presAssocID="{77847A01-71C6-457F-BF64-670A4447B5BD}" presName="root" presStyleCnt="0">
        <dgm:presLayoutVars>
          <dgm:chMax/>
          <dgm:chPref val="4"/>
        </dgm:presLayoutVars>
      </dgm:prSet>
      <dgm:spPr/>
    </dgm:pt>
    <dgm:pt modelId="{0FD30BD3-3521-428E-BEA5-02CC48DD3786}" type="pres">
      <dgm:prSet presAssocID="{77847A01-71C6-457F-BF64-670A4447B5BD}" presName="rootComposite" presStyleCnt="0">
        <dgm:presLayoutVars/>
      </dgm:prSet>
      <dgm:spPr/>
    </dgm:pt>
    <dgm:pt modelId="{9705867A-42E5-4364-AD51-CA73105811B2}" type="pres">
      <dgm:prSet presAssocID="{77847A01-71C6-457F-BF64-670A4447B5BD}" presName="rootText" presStyleLbl="node0" presStyleIdx="2" presStyleCnt="3" custScaleY="541512">
        <dgm:presLayoutVars>
          <dgm:chMax/>
          <dgm:chPref val="4"/>
        </dgm:presLayoutVars>
      </dgm:prSet>
      <dgm:spPr/>
      <dgm:t>
        <a:bodyPr/>
        <a:lstStyle/>
        <a:p>
          <a:endParaRPr lang="es-CL"/>
        </a:p>
      </dgm:t>
    </dgm:pt>
    <dgm:pt modelId="{E0EF1B3E-B108-413A-A66E-35239B2514DA}" type="pres">
      <dgm:prSet presAssocID="{77847A01-71C6-457F-BF64-670A4447B5BD}" presName="childShape" presStyleCnt="0">
        <dgm:presLayoutVars>
          <dgm:chMax val="0"/>
          <dgm:chPref val="0"/>
        </dgm:presLayoutVars>
      </dgm:prSet>
      <dgm:spPr/>
    </dgm:pt>
  </dgm:ptLst>
  <dgm:cxnLst>
    <dgm:cxn modelId="{30FD8264-0640-47F6-AB22-0E3DE14C8897}" type="presOf" srcId="{77847A01-71C6-457F-BF64-670A4447B5BD}" destId="{9705867A-42E5-4364-AD51-CA73105811B2}" srcOrd="0" destOrd="0" presId="urn:microsoft.com/office/officeart/2008/layout/PictureAccentList"/>
    <dgm:cxn modelId="{466EEC6E-40C1-4146-96BD-CA70B899EA4F}" type="presOf" srcId="{869DEE6A-C4CF-4022-BB32-533659100732}" destId="{4FD554FA-04F8-4C8B-87E1-B9034BAFF5DD}" srcOrd="0" destOrd="0" presId="urn:microsoft.com/office/officeart/2008/layout/PictureAccentList"/>
    <dgm:cxn modelId="{BA1A1F0B-1DBC-4EE5-8E52-BC169C1D682D}" type="presOf" srcId="{48B2A44B-A4DE-4CEF-9CE6-960F63C3311A}" destId="{59DA82ED-149F-4A82-9136-D96676183342}" srcOrd="0" destOrd="0" presId="urn:microsoft.com/office/officeart/2008/layout/PictureAccentList"/>
    <dgm:cxn modelId="{66FA0F41-9ABB-4870-93CE-F4CB3F5340E3}" srcId="{869DEE6A-C4CF-4022-BB32-533659100732}" destId="{51A19251-C7C8-44CC-BDEF-034CAC1FA308}" srcOrd="1" destOrd="0" parTransId="{003CE8E7-4D91-4344-A22E-04E670E9CE37}" sibTransId="{E9C4D056-1E90-46FF-BAAA-ECF035AB237A}"/>
    <dgm:cxn modelId="{33E94DAC-135F-447D-A76D-721808C07C61}" srcId="{869DEE6A-C4CF-4022-BB32-533659100732}" destId="{48B2A44B-A4DE-4CEF-9CE6-960F63C3311A}" srcOrd="0" destOrd="0" parTransId="{B3E5C403-C23E-4BC6-9217-DF1392327F0F}" sibTransId="{B7DFCF2C-463A-4D0D-92B2-EFA7F0057C18}"/>
    <dgm:cxn modelId="{0551C402-2EE1-452B-8923-0432170EA1CA}" type="presOf" srcId="{51A19251-C7C8-44CC-BDEF-034CAC1FA308}" destId="{175A63A1-BD3D-438F-B1B5-423A9BC585DC}" srcOrd="0" destOrd="0" presId="urn:microsoft.com/office/officeart/2008/layout/PictureAccentList"/>
    <dgm:cxn modelId="{4B2A02F4-4794-4145-955F-297103603E11}" srcId="{869DEE6A-C4CF-4022-BB32-533659100732}" destId="{77847A01-71C6-457F-BF64-670A4447B5BD}" srcOrd="2" destOrd="0" parTransId="{D63FE41C-4634-4473-ABC5-E1BE9FC7158B}" sibTransId="{A7A0D947-A561-42F4-A30A-568FE1F872DF}"/>
    <dgm:cxn modelId="{0CF89DFD-3706-45FD-A680-DDECE37C7801}" type="presParOf" srcId="{4FD554FA-04F8-4C8B-87E1-B9034BAFF5DD}" destId="{9D458615-D19E-4E58-B2DF-116CC42D08B9}" srcOrd="0" destOrd="0" presId="urn:microsoft.com/office/officeart/2008/layout/PictureAccentList"/>
    <dgm:cxn modelId="{D8AAC1EC-1BE3-49BF-8C09-273E1A3A2C32}" type="presParOf" srcId="{9D458615-D19E-4E58-B2DF-116CC42D08B9}" destId="{893B578D-EF54-4221-A0A9-2DBD36906402}" srcOrd="0" destOrd="0" presId="urn:microsoft.com/office/officeart/2008/layout/PictureAccentList"/>
    <dgm:cxn modelId="{F5F08673-DB9E-4EFD-A81B-5F685818C6C1}" type="presParOf" srcId="{893B578D-EF54-4221-A0A9-2DBD36906402}" destId="{59DA82ED-149F-4A82-9136-D96676183342}" srcOrd="0" destOrd="0" presId="urn:microsoft.com/office/officeart/2008/layout/PictureAccentList"/>
    <dgm:cxn modelId="{25738243-7AF7-4873-A98B-C7D3AF395B92}" type="presParOf" srcId="{9D458615-D19E-4E58-B2DF-116CC42D08B9}" destId="{4AF5374C-DA49-472C-823C-2F6A7691E823}" srcOrd="1" destOrd="0" presId="urn:microsoft.com/office/officeart/2008/layout/PictureAccentList"/>
    <dgm:cxn modelId="{B0CB2F39-41DE-437C-AA92-560443A3665A}" type="presParOf" srcId="{4FD554FA-04F8-4C8B-87E1-B9034BAFF5DD}" destId="{91F2FD46-C7E5-40D9-ADC0-7BBDB8ADDFA3}" srcOrd="1" destOrd="0" presId="urn:microsoft.com/office/officeart/2008/layout/PictureAccentList"/>
    <dgm:cxn modelId="{072851A3-0F04-4916-8239-110DC81C6975}" type="presParOf" srcId="{91F2FD46-C7E5-40D9-ADC0-7BBDB8ADDFA3}" destId="{42FEE502-227D-4233-B47A-6A887D01B9B1}" srcOrd="0" destOrd="0" presId="urn:microsoft.com/office/officeart/2008/layout/PictureAccentList"/>
    <dgm:cxn modelId="{74AD964F-37B2-4F9A-9BD0-E65222D094DE}" type="presParOf" srcId="{42FEE502-227D-4233-B47A-6A887D01B9B1}" destId="{175A63A1-BD3D-438F-B1B5-423A9BC585DC}" srcOrd="0" destOrd="0" presId="urn:microsoft.com/office/officeart/2008/layout/PictureAccentList"/>
    <dgm:cxn modelId="{5E6DE55D-B08A-4C7A-A77A-42160088B0C1}" type="presParOf" srcId="{91F2FD46-C7E5-40D9-ADC0-7BBDB8ADDFA3}" destId="{F3D869B8-B58D-4A47-B1C1-2A077A411E33}" srcOrd="1" destOrd="0" presId="urn:microsoft.com/office/officeart/2008/layout/PictureAccentList"/>
    <dgm:cxn modelId="{DCB6B438-1722-4A5B-BACD-D68A75CB3E2E}" type="presParOf" srcId="{4FD554FA-04F8-4C8B-87E1-B9034BAFF5DD}" destId="{32DDDB39-67CF-44EC-840D-98A198C3F1BC}" srcOrd="2" destOrd="0" presId="urn:microsoft.com/office/officeart/2008/layout/PictureAccentList"/>
    <dgm:cxn modelId="{68F4B969-887D-4BCC-A205-B86C6B850EA2}" type="presParOf" srcId="{32DDDB39-67CF-44EC-840D-98A198C3F1BC}" destId="{0FD30BD3-3521-428E-BEA5-02CC48DD3786}" srcOrd="0" destOrd="0" presId="urn:microsoft.com/office/officeart/2008/layout/PictureAccentList"/>
    <dgm:cxn modelId="{AB4B445E-29EF-4C12-A830-04644C9EEA8C}" type="presParOf" srcId="{0FD30BD3-3521-428E-BEA5-02CC48DD3786}" destId="{9705867A-42E5-4364-AD51-CA73105811B2}" srcOrd="0" destOrd="0" presId="urn:microsoft.com/office/officeart/2008/layout/PictureAccentList"/>
    <dgm:cxn modelId="{44CE6702-C9C9-4CF5-89F0-9ABF10221C58}" type="presParOf" srcId="{32DDDB39-67CF-44EC-840D-98A198C3F1BC}" destId="{E0EF1B3E-B108-413A-A66E-35239B2514DA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128830-7468-4EC5-BF2C-C1CC34F080AC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2F03D4A6-B896-4C57-B51E-EA6B4FBE209C}">
      <dgm:prSet phldrT="[Texto]"/>
      <dgm:spPr/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Asociación</a:t>
          </a:r>
        </a:p>
      </dgm:t>
    </dgm:pt>
    <dgm:pt modelId="{FA9F2054-B151-43CA-BEF1-880CE5168537}" type="parTrans" cxnId="{8EC6A682-E284-423F-B550-8817BBE61164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A7CDBB-F564-4C66-A8FA-2A73A96ED225}" type="sibTrans" cxnId="{8EC6A682-E284-423F-B550-8817BBE61164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00077FC-FA50-4441-AC5C-4551699ECB4C}">
      <dgm:prSet phldrT="[Texto]"/>
      <dgm:spPr/>
      <dgm:t>
        <a:bodyPr/>
        <a:lstStyle/>
        <a:p>
          <a:pPr algn="just"/>
          <a:r>
            <a:rPr lang="es-MX" dirty="0">
              <a:latin typeface="Calibri" panose="020F0502020204030204" pitchFamily="34" charset="0"/>
              <a:cs typeface="Calibri" panose="020F0502020204030204" pitchFamily="34" charset="0"/>
            </a:rPr>
            <a:t>Se usa para mostrar cuáles actores están relacionados con cuáles casos de uso</a:t>
          </a:r>
          <a:endParaRPr lang="es-E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648A240-826F-472E-90DF-8D810175C642}" type="parTrans" cxnId="{C5AA3D36-6E86-4E1F-B5B6-82BB6817D5E2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44956CE-00FA-42AE-9D04-3505A66FF04F}" type="sibTrans" cxnId="{C5AA3D36-6E86-4E1F-B5B6-82BB6817D5E2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55BF7E9-DDAC-4643-BB17-0265186C48B1}">
      <dgm:prSet phldrT="[Texto]"/>
      <dgm:spPr/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Dependencia</a:t>
          </a:r>
        </a:p>
      </dgm:t>
    </dgm:pt>
    <dgm:pt modelId="{C9BB5E95-2420-4B26-AD0E-1AFE295B0EF1}" type="parTrans" cxnId="{26BC014F-C415-40D1-B6C3-B5A112773F2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09773F6-CE25-494E-8EEC-250821978506}" type="sibTrans" cxnId="{26BC014F-C415-40D1-B6C3-B5A112773F2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2073E73-5DBD-46AF-94FF-F22782710A69}">
      <dgm:prSet phldrT="[Texto]"/>
      <dgm:spPr/>
      <dgm:t>
        <a:bodyPr/>
        <a:lstStyle/>
        <a:p>
          <a:pPr algn="just"/>
          <a:r>
            <a:rPr lang="es-CL" dirty="0">
              <a:latin typeface="Calibri" panose="020F0502020204030204" pitchFamily="34" charset="0"/>
              <a:cs typeface="Calibri" panose="020F0502020204030204" pitchFamily="34" charset="0"/>
            </a:rPr>
            <a:t>Es una forma muy particular de relación entre clases, en la cual una clase depende de otra, es decir, se instancia. </a:t>
          </a:r>
          <a:endParaRPr lang="es-E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82130AA-1219-43A9-BAE0-86A278200DFC}" type="parTrans" cxnId="{5BCA9B19-0DBD-4C0F-9D2B-2F97FD8F0A8F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CBD279-DD57-4DBE-A547-0E1CC06D614D}" type="sibTrans" cxnId="{5BCA9B19-0DBD-4C0F-9D2B-2F97FD8F0A8F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92889B9-CBA6-47DD-A898-F6B18CF9FAE5}">
      <dgm:prSet phldrT="[Texto]"/>
      <dgm:spPr/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Generalización</a:t>
          </a:r>
        </a:p>
      </dgm:t>
    </dgm:pt>
    <dgm:pt modelId="{ACE8726D-41C8-44D8-BFA0-93AD7C03E460}" type="parTrans" cxnId="{F28A387E-9F24-4D5A-8A9A-790777A49F5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B1ADD83-E23B-44CB-BF2A-4D9FB5F5A0DF}" type="sibTrans" cxnId="{F28A387E-9F24-4D5A-8A9A-790777A49F5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60CC440-DA2C-4BB6-9FA8-F85F0E6CE52A}">
      <dgm:prSet phldrT="[Texto]"/>
      <dgm:spPr/>
      <dgm:t>
        <a:bodyPr/>
        <a:lstStyle/>
        <a:p>
          <a:pPr algn="just"/>
          <a:r>
            <a:rPr lang="es-MX" b="0" i="0" dirty="0">
              <a:latin typeface="Calibri" panose="020F0502020204030204" pitchFamily="34" charset="0"/>
              <a:cs typeface="Calibri" panose="020F0502020204030204" pitchFamily="34" charset="0"/>
            </a:rPr>
            <a:t>Un caso de uso (</a:t>
          </a:r>
          <a:r>
            <a:rPr lang="es-MX" b="0" i="0" dirty="0" err="1">
              <a:latin typeface="Calibri" panose="020F0502020204030204" pitchFamily="34" charset="0"/>
              <a:cs typeface="Calibri" panose="020F0502020204030204" pitchFamily="34" charset="0"/>
            </a:rPr>
            <a:t>subcaso</a:t>
          </a:r>
          <a:r>
            <a:rPr lang="es-MX" b="0" i="0" dirty="0">
              <a:latin typeface="Calibri" panose="020F0502020204030204" pitchFamily="34" charset="0"/>
              <a:cs typeface="Calibri" panose="020F0502020204030204" pitchFamily="34" charset="0"/>
            </a:rPr>
            <a:t>) hereda el comportamiento y significado de otro.</a:t>
          </a:r>
          <a:endParaRPr lang="es-E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05B84D0-7820-4A11-943F-4BE07783C4F2}" type="parTrans" cxnId="{82563909-C908-4943-BBF4-8DA07C52B79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DCABCE0-8AA5-4A78-A633-4324A5F118CF}" type="sibTrans" cxnId="{82563909-C908-4943-BBF4-8DA07C52B79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129985-9105-47C6-9A02-E77305270E5E}" type="pres">
      <dgm:prSet presAssocID="{2C128830-7468-4EC5-BF2C-C1CC34F080A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0BA5FCA5-8E05-4A4E-8AB6-F355928653EA}" type="pres">
      <dgm:prSet presAssocID="{2F03D4A6-B896-4C57-B51E-EA6B4FBE209C}" presName="linNode" presStyleCnt="0"/>
      <dgm:spPr/>
    </dgm:pt>
    <dgm:pt modelId="{1442C243-ACEE-4019-BC28-A67F5462C059}" type="pres">
      <dgm:prSet presAssocID="{2F03D4A6-B896-4C57-B51E-EA6B4FBE209C}" presName="parentText" presStyleLbl="node1" presStyleIdx="0" presStyleCnt="3" custScaleX="112683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406C1C4-67C4-4B97-BA6F-DF9F3D2FB5FD}" type="pres">
      <dgm:prSet presAssocID="{2F03D4A6-B896-4C57-B51E-EA6B4FBE209C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1C8422A-CD10-4EB7-88C9-3EB6C648AE3D}" type="pres">
      <dgm:prSet presAssocID="{60A7CDBB-F564-4C66-A8FA-2A73A96ED225}" presName="sp" presStyleCnt="0"/>
      <dgm:spPr/>
    </dgm:pt>
    <dgm:pt modelId="{3321ECBA-E56A-4692-8E69-ABB3E6445D0D}" type="pres">
      <dgm:prSet presAssocID="{255BF7E9-DDAC-4643-BB17-0265186C48B1}" presName="linNode" presStyleCnt="0"/>
      <dgm:spPr/>
    </dgm:pt>
    <dgm:pt modelId="{2CDE5BD1-6CF1-402D-9C40-1A7AAB1212E3}" type="pres">
      <dgm:prSet presAssocID="{255BF7E9-DDAC-4643-BB17-0265186C48B1}" presName="parentText" presStyleLbl="node1" presStyleIdx="1" presStyleCnt="3" custScaleX="112683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D8EBBAF-A5FA-47DE-8E00-387CD57898DB}" type="pres">
      <dgm:prSet presAssocID="{255BF7E9-DDAC-4643-BB17-0265186C48B1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988A4B64-4AE2-4567-8C98-C21E9BBECE96}" type="pres">
      <dgm:prSet presAssocID="{209773F6-CE25-494E-8EEC-250821978506}" presName="sp" presStyleCnt="0"/>
      <dgm:spPr/>
    </dgm:pt>
    <dgm:pt modelId="{89169670-0278-4E0C-9465-D4C79C6D327E}" type="pres">
      <dgm:prSet presAssocID="{192889B9-CBA6-47DD-A898-F6B18CF9FAE5}" presName="linNode" presStyleCnt="0"/>
      <dgm:spPr/>
    </dgm:pt>
    <dgm:pt modelId="{5EEFF218-D2B4-4EA1-8F50-CCB973880995}" type="pres">
      <dgm:prSet presAssocID="{192889B9-CBA6-47DD-A898-F6B18CF9FAE5}" presName="parentText" presStyleLbl="node1" presStyleIdx="2" presStyleCnt="3" custScaleX="112683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678397C1-62C7-472D-A2AA-3D4ABD76B311}" type="pres">
      <dgm:prSet presAssocID="{192889B9-CBA6-47DD-A898-F6B18CF9FAE5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F9A004F2-6152-4BE1-8C13-C5EFDB608953}" type="presOf" srcId="{192889B9-CBA6-47DD-A898-F6B18CF9FAE5}" destId="{5EEFF218-D2B4-4EA1-8F50-CCB973880995}" srcOrd="0" destOrd="0" presId="urn:microsoft.com/office/officeart/2005/8/layout/vList5"/>
    <dgm:cxn modelId="{4A70B9AD-5F31-40A8-81B8-033AEFD08670}" type="presOf" srcId="{42073E73-5DBD-46AF-94FF-F22782710A69}" destId="{3D8EBBAF-A5FA-47DE-8E00-387CD57898DB}" srcOrd="0" destOrd="0" presId="urn:microsoft.com/office/officeart/2005/8/layout/vList5"/>
    <dgm:cxn modelId="{F28A387E-9F24-4D5A-8A9A-790777A49F5B}" srcId="{2C128830-7468-4EC5-BF2C-C1CC34F080AC}" destId="{192889B9-CBA6-47DD-A898-F6B18CF9FAE5}" srcOrd="2" destOrd="0" parTransId="{ACE8726D-41C8-44D8-BFA0-93AD7C03E460}" sibTransId="{CB1ADD83-E23B-44CB-BF2A-4D9FB5F5A0DF}"/>
    <dgm:cxn modelId="{26BC014F-C415-40D1-B6C3-B5A112773F2B}" srcId="{2C128830-7468-4EC5-BF2C-C1CC34F080AC}" destId="{255BF7E9-DDAC-4643-BB17-0265186C48B1}" srcOrd="1" destOrd="0" parTransId="{C9BB5E95-2420-4B26-AD0E-1AFE295B0EF1}" sibTransId="{209773F6-CE25-494E-8EEC-250821978506}"/>
    <dgm:cxn modelId="{5BCA9B19-0DBD-4C0F-9D2B-2F97FD8F0A8F}" srcId="{255BF7E9-DDAC-4643-BB17-0265186C48B1}" destId="{42073E73-5DBD-46AF-94FF-F22782710A69}" srcOrd="0" destOrd="0" parTransId="{082130AA-1219-43A9-BAE0-86A278200DFC}" sibTransId="{A0CBD279-DD57-4DBE-A547-0E1CC06D614D}"/>
    <dgm:cxn modelId="{8EC6A682-E284-423F-B550-8817BBE61164}" srcId="{2C128830-7468-4EC5-BF2C-C1CC34F080AC}" destId="{2F03D4A6-B896-4C57-B51E-EA6B4FBE209C}" srcOrd="0" destOrd="0" parTransId="{FA9F2054-B151-43CA-BEF1-880CE5168537}" sibTransId="{60A7CDBB-F564-4C66-A8FA-2A73A96ED225}"/>
    <dgm:cxn modelId="{E374B431-1B02-4867-A994-3F128DF2B067}" type="presOf" srcId="{D60CC440-DA2C-4BB6-9FA8-F85F0E6CE52A}" destId="{678397C1-62C7-472D-A2AA-3D4ABD76B311}" srcOrd="0" destOrd="0" presId="urn:microsoft.com/office/officeart/2005/8/layout/vList5"/>
    <dgm:cxn modelId="{82563909-C908-4943-BBF4-8DA07C52B79B}" srcId="{192889B9-CBA6-47DD-A898-F6B18CF9FAE5}" destId="{D60CC440-DA2C-4BB6-9FA8-F85F0E6CE52A}" srcOrd="0" destOrd="0" parTransId="{105B84D0-7820-4A11-943F-4BE07783C4F2}" sibTransId="{ADCABCE0-8AA5-4A78-A633-4324A5F118CF}"/>
    <dgm:cxn modelId="{2A2C1789-6FE3-477F-9FA2-0725FEAB405D}" type="presOf" srcId="{B00077FC-FA50-4441-AC5C-4551699ECB4C}" destId="{8406C1C4-67C4-4B97-BA6F-DF9F3D2FB5FD}" srcOrd="0" destOrd="0" presId="urn:microsoft.com/office/officeart/2005/8/layout/vList5"/>
    <dgm:cxn modelId="{C5AA3D36-6E86-4E1F-B5B6-82BB6817D5E2}" srcId="{2F03D4A6-B896-4C57-B51E-EA6B4FBE209C}" destId="{B00077FC-FA50-4441-AC5C-4551699ECB4C}" srcOrd="0" destOrd="0" parTransId="{A648A240-826F-472E-90DF-8D810175C642}" sibTransId="{244956CE-00FA-42AE-9D04-3505A66FF04F}"/>
    <dgm:cxn modelId="{9179207B-2C64-4FD7-89E2-89BF36768F21}" type="presOf" srcId="{2F03D4A6-B896-4C57-B51E-EA6B4FBE209C}" destId="{1442C243-ACEE-4019-BC28-A67F5462C059}" srcOrd="0" destOrd="0" presId="urn:microsoft.com/office/officeart/2005/8/layout/vList5"/>
    <dgm:cxn modelId="{5FE9967C-9C44-4484-9468-2295AA1CAC88}" type="presOf" srcId="{2C128830-7468-4EC5-BF2C-C1CC34F080AC}" destId="{87129985-9105-47C6-9A02-E77305270E5E}" srcOrd="0" destOrd="0" presId="urn:microsoft.com/office/officeart/2005/8/layout/vList5"/>
    <dgm:cxn modelId="{D34B285B-900F-440A-A78D-3D9CC88A5C95}" type="presOf" srcId="{255BF7E9-DDAC-4643-BB17-0265186C48B1}" destId="{2CDE5BD1-6CF1-402D-9C40-1A7AAB1212E3}" srcOrd="0" destOrd="0" presId="urn:microsoft.com/office/officeart/2005/8/layout/vList5"/>
    <dgm:cxn modelId="{21B09150-DFA8-44F4-8B70-FD087FA6B57D}" type="presParOf" srcId="{87129985-9105-47C6-9A02-E77305270E5E}" destId="{0BA5FCA5-8E05-4A4E-8AB6-F355928653EA}" srcOrd="0" destOrd="0" presId="urn:microsoft.com/office/officeart/2005/8/layout/vList5"/>
    <dgm:cxn modelId="{CEFBF935-32D4-4837-9BB2-E7908DB106C2}" type="presParOf" srcId="{0BA5FCA5-8E05-4A4E-8AB6-F355928653EA}" destId="{1442C243-ACEE-4019-BC28-A67F5462C059}" srcOrd="0" destOrd="0" presId="urn:microsoft.com/office/officeart/2005/8/layout/vList5"/>
    <dgm:cxn modelId="{3CA60A27-8F1F-49E3-B46A-B9713CDD7FF7}" type="presParOf" srcId="{0BA5FCA5-8E05-4A4E-8AB6-F355928653EA}" destId="{8406C1C4-67C4-4B97-BA6F-DF9F3D2FB5FD}" srcOrd="1" destOrd="0" presId="urn:microsoft.com/office/officeart/2005/8/layout/vList5"/>
    <dgm:cxn modelId="{92C9BA94-696B-49DD-A222-FDFFDB428F40}" type="presParOf" srcId="{87129985-9105-47C6-9A02-E77305270E5E}" destId="{41C8422A-CD10-4EB7-88C9-3EB6C648AE3D}" srcOrd="1" destOrd="0" presId="urn:microsoft.com/office/officeart/2005/8/layout/vList5"/>
    <dgm:cxn modelId="{F9C79C5F-7DC7-4DF9-A231-D3930C35092F}" type="presParOf" srcId="{87129985-9105-47C6-9A02-E77305270E5E}" destId="{3321ECBA-E56A-4692-8E69-ABB3E6445D0D}" srcOrd="2" destOrd="0" presId="urn:microsoft.com/office/officeart/2005/8/layout/vList5"/>
    <dgm:cxn modelId="{E3F8E9F5-FB00-46EF-BDE3-8CCD0786AA3C}" type="presParOf" srcId="{3321ECBA-E56A-4692-8E69-ABB3E6445D0D}" destId="{2CDE5BD1-6CF1-402D-9C40-1A7AAB1212E3}" srcOrd="0" destOrd="0" presId="urn:microsoft.com/office/officeart/2005/8/layout/vList5"/>
    <dgm:cxn modelId="{C0519363-AB1B-4A76-8129-2C1BE8C8F131}" type="presParOf" srcId="{3321ECBA-E56A-4692-8E69-ABB3E6445D0D}" destId="{3D8EBBAF-A5FA-47DE-8E00-387CD57898DB}" srcOrd="1" destOrd="0" presId="urn:microsoft.com/office/officeart/2005/8/layout/vList5"/>
    <dgm:cxn modelId="{8EB3A57D-C95E-469E-BFA7-70B3C4B80AFB}" type="presParOf" srcId="{87129985-9105-47C6-9A02-E77305270E5E}" destId="{988A4B64-4AE2-4567-8C98-C21E9BBECE96}" srcOrd="3" destOrd="0" presId="urn:microsoft.com/office/officeart/2005/8/layout/vList5"/>
    <dgm:cxn modelId="{642F3E2E-25E7-4CEC-AB17-2EFFE9B92F9D}" type="presParOf" srcId="{87129985-9105-47C6-9A02-E77305270E5E}" destId="{89169670-0278-4E0C-9465-D4C79C6D327E}" srcOrd="4" destOrd="0" presId="urn:microsoft.com/office/officeart/2005/8/layout/vList5"/>
    <dgm:cxn modelId="{5592757F-97D1-425D-98B7-E0396D674E58}" type="presParOf" srcId="{89169670-0278-4E0C-9465-D4C79C6D327E}" destId="{5EEFF218-D2B4-4EA1-8F50-CCB973880995}" srcOrd="0" destOrd="0" presId="urn:microsoft.com/office/officeart/2005/8/layout/vList5"/>
    <dgm:cxn modelId="{CE24614D-CDBD-4A4F-A173-EF2BE94C8386}" type="presParOf" srcId="{89169670-0278-4E0C-9465-D4C79C6D327E}" destId="{678397C1-62C7-472D-A2AA-3D4ABD76B31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A82ED-149F-4A82-9136-D96676183342}">
      <dsp:nvSpPr>
        <dsp:cNvPr id="0" name=""/>
        <dsp:cNvSpPr/>
      </dsp:nvSpPr>
      <dsp:spPr>
        <a:xfrm>
          <a:off x="0" y="1056375"/>
          <a:ext cx="2539999" cy="1549219"/>
        </a:xfrm>
        <a:prstGeom prst="roundRect">
          <a:avLst>
            <a:gd name="adj" fmla="val 10000"/>
          </a:avLst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000" kern="1200" dirty="0">
              <a:latin typeface="Calibri" panose="020F0502020204030204" pitchFamily="34" charset="0"/>
              <a:cs typeface="Calibri" panose="020F0502020204030204" pitchFamily="34" charset="0"/>
            </a:rPr>
            <a:t>Económico</a:t>
          </a:r>
        </a:p>
      </dsp:txBody>
      <dsp:txXfrm>
        <a:off x="45375" y="1101750"/>
        <a:ext cx="2449249" cy="1458469"/>
      </dsp:txXfrm>
    </dsp:sp>
    <dsp:sp modelId="{175A63A1-BD3D-438F-B1B5-423A9BC585DC}">
      <dsp:nvSpPr>
        <dsp:cNvPr id="0" name=""/>
        <dsp:cNvSpPr/>
      </dsp:nvSpPr>
      <dsp:spPr>
        <a:xfrm>
          <a:off x="2794000" y="1056375"/>
          <a:ext cx="2539999" cy="1549219"/>
        </a:xfrm>
        <a:prstGeom prst="roundRect">
          <a:avLst>
            <a:gd name="adj" fmla="val 1000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000" kern="1200" dirty="0">
              <a:latin typeface="Calibri" panose="020F0502020204030204" pitchFamily="34" charset="0"/>
              <a:cs typeface="Calibri" panose="020F0502020204030204" pitchFamily="34" charset="0"/>
            </a:rPr>
            <a:t>Rápido</a:t>
          </a:r>
        </a:p>
      </dsp:txBody>
      <dsp:txXfrm>
        <a:off x="2839375" y="1101750"/>
        <a:ext cx="2449249" cy="1458469"/>
      </dsp:txXfrm>
    </dsp:sp>
    <dsp:sp modelId="{9705867A-42E5-4364-AD51-CA73105811B2}">
      <dsp:nvSpPr>
        <dsp:cNvPr id="0" name=""/>
        <dsp:cNvSpPr/>
      </dsp:nvSpPr>
      <dsp:spPr>
        <a:xfrm>
          <a:off x="5587999" y="1056375"/>
          <a:ext cx="2539999" cy="15492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000" kern="1200" dirty="0">
              <a:latin typeface="Calibri" panose="020F0502020204030204" pitchFamily="34" charset="0"/>
              <a:cs typeface="Calibri" panose="020F0502020204030204" pitchFamily="34" charset="0"/>
            </a:rPr>
            <a:t>Flexible</a:t>
          </a:r>
        </a:p>
      </dsp:txBody>
      <dsp:txXfrm>
        <a:off x="5633374" y="1101750"/>
        <a:ext cx="2449249" cy="14584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06C1C4-67C4-4B97-BA6F-DF9F3D2FB5FD}">
      <dsp:nvSpPr>
        <dsp:cNvPr id="0" name=""/>
        <dsp:cNvSpPr/>
      </dsp:nvSpPr>
      <dsp:spPr>
        <a:xfrm rot="5400000">
          <a:off x="3902603" y="-1340516"/>
          <a:ext cx="935129" cy="3853487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700" kern="1200" dirty="0">
              <a:latin typeface="Calibri" panose="020F0502020204030204" pitchFamily="34" charset="0"/>
              <a:cs typeface="Calibri" panose="020F0502020204030204" pitchFamily="34" charset="0"/>
            </a:rPr>
            <a:t>Se usa para mostrar cuáles actores están relacionados con cuáles casos de uso</a:t>
          </a:r>
          <a:endParaRPr lang="es-ES" sz="17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2443425" y="164311"/>
        <a:ext cx="3807838" cy="843831"/>
      </dsp:txXfrm>
    </dsp:sp>
    <dsp:sp modelId="{1442C243-ACEE-4019-BC28-A67F5462C059}">
      <dsp:nvSpPr>
        <dsp:cNvPr id="0" name=""/>
        <dsp:cNvSpPr/>
      </dsp:nvSpPr>
      <dsp:spPr>
        <a:xfrm>
          <a:off x="922" y="1771"/>
          <a:ext cx="2442501" cy="116891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>
              <a:latin typeface="Calibri" panose="020F0502020204030204" pitchFamily="34" charset="0"/>
              <a:cs typeface="Calibri" panose="020F0502020204030204" pitchFamily="34" charset="0"/>
            </a:rPr>
            <a:t>Asociación</a:t>
          </a:r>
        </a:p>
      </dsp:txBody>
      <dsp:txXfrm>
        <a:off x="57984" y="58833"/>
        <a:ext cx="2328377" cy="1054787"/>
      </dsp:txXfrm>
    </dsp:sp>
    <dsp:sp modelId="{3D8EBBAF-A5FA-47DE-8E00-387CD57898DB}">
      <dsp:nvSpPr>
        <dsp:cNvPr id="0" name=""/>
        <dsp:cNvSpPr/>
      </dsp:nvSpPr>
      <dsp:spPr>
        <a:xfrm rot="5400000">
          <a:off x="3902603" y="-113159"/>
          <a:ext cx="935129" cy="3853487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L" sz="1700" kern="1200" dirty="0">
              <a:latin typeface="Calibri" panose="020F0502020204030204" pitchFamily="34" charset="0"/>
              <a:cs typeface="Calibri" panose="020F0502020204030204" pitchFamily="34" charset="0"/>
            </a:rPr>
            <a:t>Es una forma muy particular de relación entre clases, en la cual una clase depende de otra, es decir, se instancia. </a:t>
          </a:r>
          <a:endParaRPr lang="es-ES" sz="17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2443425" y="1391668"/>
        <a:ext cx="3807838" cy="843831"/>
      </dsp:txXfrm>
    </dsp:sp>
    <dsp:sp modelId="{2CDE5BD1-6CF1-402D-9C40-1A7AAB1212E3}">
      <dsp:nvSpPr>
        <dsp:cNvPr id="0" name=""/>
        <dsp:cNvSpPr/>
      </dsp:nvSpPr>
      <dsp:spPr>
        <a:xfrm>
          <a:off x="922" y="1229128"/>
          <a:ext cx="2442501" cy="116891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>
              <a:latin typeface="Calibri" panose="020F0502020204030204" pitchFamily="34" charset="0"/>
              <a:cs typeface="Calibri" panose="020F0502020204030204" pitchFamily="34" charset="0"/>
            </a:rPr>
            <a:t>Dependencia</a:t>
          </a:r>
        </a:p>
      </dsp:txBody>
      <dsp:txXfrm>
        <a:off x="57984" y="1286190"/>
        <a:ext cx="2328377" cy="1054787"/>
      </dsp:txXfrm>
    </dsp:sp>
    <dsp:sp modelId="{678397C1-62C7-472D-A2AA-3D4ABD76B311}">
      <dsp:nvSpPr>
        <dsp:cNvPr id="0" name=""/>
        <dsp:cNvSpPr/>
      </dsp:nvSpPr>
      <dsp:spPr>
        <a:xfrm rot="5400000">
          <a:off x="3902603" y="1114198"/>
          <a:ext cx="935129" cy="3853487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MX" sz="17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Un caso de uso (</a:t>
          </a:r>
          <a:r>
            <a:rPr lang="es-MX" sz="1700" b="0" i="0" kern="1200" dirty="0" err="1">
              <a:latin typeface="Calibri" panose="020F0502020204030204" pitchFamily="34" charset="0"/>
              <a:cs typeface="Calibri" panose="020F0502020204030204" pitchFamily="34" charset="0"/>
            </a:rPr>
            <a:t>subcaso</a:t>
          </a:r>
          <a:r>
            <a:rPr lang="es-MX" sz="17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) hereda el comportamiento y significado de otro.</a:t>
          </a:r>
          <a:endParaRPr lang="es-ES" sz="17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-5400000">
        <a:off x="2443425" y="2619026"/>
        <a:ext cx="3807838" cy="843831"/>
      </dsp:txXfrm>
    </dsp:sp>
    <dsp:sp modelId="{5EEFF218-D2B4-4EA1-8F50-CCB973880995}">
      <dsp:nvSpPr>
        <dsp:cNvPr id="0" name=""/>
        <dsp:cNvSpPr/>
      </dsp:nvSpPr>
      <dsp:spPr>
        <a:xfrm>
          <a:off x="922" y="2456486"/>
          <a:ext cx="2442501" cy="116891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>
              <a:latin typeface="Calibri" panose="020F0502020204030204" pitchFamily="34" charset="0"/>
              <a:cs typeface="Calibri" panose="020F0502020204030204" pitchFamily="34" charset="0"/>
            </a:rPr>
            <a:t>Generalización</a:t>
          </a:r>
        </a:p>
      </dsp:txBody>
      <dsp:txXfrm>
        <a:off x="57984" y="2513548"/>
        <a:ext cx="2328377" cy="1054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330690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392f1e7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3392f1e7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84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xmlns="" id="{64854533-8DCC-1C49-8946-547AD8D47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4">
  <p:cSld name="TITLE_2_1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 descr="Imagen que contiene persona, foto, hombre, muj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r="1635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 preserve="1">
  <p:cSld name="Título y objetos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7;p1">
            <a:extLst>
              <a:ext uri="{FF2B5EF4-FFF2-40B4-BE49-F238E27FC236}">
                <a16:creationId xmlns:a16="http://schemas.microsoft.com/office/drawing/2014/main" xmlns="" id="{0B5789D4-A1BB-0442-8135-68C7C82B7CE3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9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4" userDrawn="1">
  <p:cSld name="OBJECT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BED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xmlns="" id="{66000D04-C10D-E74D-BD69-F15BCBCB23CB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xmlns="" id="{CFC8E6A0-23C5-B947-94E4-E744F76CED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xmlns="" id="{7597FF83-28B2-D447-8C51-BAB390C7D7B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EC7D9485-9D22-5647-86A2-61337F2EB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</p:spPr>
        <p:txBody>
          <a:bodyPr anchor="ctr"/>
          <a:lstStyle>
            <a:lvl1pPr marL="5080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pic>
        <p:nvPicPr>
          <p:cNvPr id="6" name="Google Shape;12;p2">
            <a:extLst>
              <a:ext uri="{FF2B5EF4-FFF2-40B4-BE49-F238E27FC236}">
                <a16:creationId xmlns:a16="http://schemas.microsoft.com/office/drawing/2014/main" xmlns="" id="{0D343A73-BC54-BF4C-A259-A0C913A07BC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arcador de texto 4">
            <a:extLst>
              <a:ext uri="{FF2B5EF4-FFF2-40B4-BE49-F238E27FC236}">
                <a16:creationId xmlns:a16="http://schemas.microsoft.com/office/drawing/2014/main" xmlns="" id="{A2F63D34-FBAE-5442-A997-D0933D828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50800" indent="0" algn="ctr">
              <a:buNone/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sp>
        <p:nvSpPr>
          <p:cNvPr id="11" name="Google Shape;165;p24">
            <a:extLst>
              <a:ext uri="{FF2B5EF4-FFF2-40B4-BE49-F238E27FC236}">
                <a16:creationId xmlns:a16="http://schemas.microsoft.com/office/drawing/2014/main" xmlns="" id="{ED241A5B-D2F8-1D45-8F9D-D1D4B48E7814}"/>
              </a:ext>
            </a:extLst>
          </p:cNvPr>
          <p:cNvSpPr/>
          <p:nvPr userDrawn="1"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6;p24">
            <a:extLst>
              <a:ext uri="{FF2B5EF4-FFF2-40B4-BE49-F238E27FC236}">
                <a16:creationId xmlns:a16="http://schemas.microsoft.com/office/drawing/2014/main" xmlns="" id="{990F690A-789C-6740-B34D-11153A9BBDDB}"/>
              </a:ext>
            </a:extLst>
          </p:cNvPr>
          <p:cNvSpPr/>
          <p:nvPr userDrawn="1"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bg2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4;p14">
            <a:extLst>
              <a:ext uri="{FF2B5EF4-FFF2-40B4-BE49-F238E27FC236}">
                <a16:creationId xmlns:a16="http://schemas.microsoft.com/office/drawing/2014/main" xmlns="" id="{7FF938C0-C0B1-8543-A7DC-F3B0AA5BE94F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latin typeface="Bebas Neue" panose="020B0606020202050201" pitchFamily="34" charset="77"/>
            </a:endParaRPr>
          </a:p>
        </p:txBody>
      </p:sp>
      <p:sp>
        <p:nvSpPr>
          <p:cNvPr id="15" name="Google Shape;87;p14">
            <a:extLst>
              <a:ext uri="{FF2B5EF4-FFF2-40B4-BE49-F238E27FC236}">
                <a16:creationId xmlns:a16="http://schemas.microsoft.com/office/drawing/2014/main" xmlns="" id="{D9228F07-B61E-0645-862B-247F10F5B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945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1_En blanc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;p1">
            <a:extLst>
              <a:ext uri="{FF2B5EF4-FFF2-40B4-BE49-F238E27FC236}">
                <a16:creationId xmlns:a16="http://schemas.microsoft.com/office/drawing/2014/main" xmlns="" id="{FCAE1A83-104E-8B4E-949F-BE3A9ADE6BA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14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7">
  <p:cSld name="Encabezado de sección 7"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  <p:sp>
        <p:nvSpPr>
          <p:cNvPr id="55" name="Google Shape;55;p9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7726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7" userDrawn="1">
  <p:cSld name="Título y objetos 7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1728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xmlns="" id="{E0CD6B66-0C30-4048-97AF-E49807E1713D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xmlns="" id="{365FB017-8A73-7641-8A9B-C117A1F567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xmlns="" id="{E6E8C38B-248D-584C-A0CD-95E147EA7E16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13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Calibri" panose="020F0502020204030204" pitchFamily="34" charset="0"/>
                <a:ea typeface="Roboto Mono"/>
                <a:cs typeface="Calibri" panose="020F0502020204030204" pitchFamily="34" charset="0"/>
                <a:sym typeface="Roboto Mon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lang="es-CL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79" r:id="rId3"/>
    <p:sldLayoutId id="2147483663" r:id="rId4"/>
    <p:sldLayoutId id="2147483678" r:id="rId5"/>
    <p:sldLayoutId id="2147483677" r:id="rId6"/>
    <p:sldLayoutId id="2147483680" r:id="rId7"/>
    <p:sldLayoutId id="214748368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3.1.4-VIDEO-Tutorial%20Casos%20De%20Uso.mp4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ky6wFiF5vM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DIAGRAMACIÓN DE CASOS DE USO</a:t>
            </a:r>
            <a:endParaRPr sz="5400" dirty="0"/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1"/>
          </p:nvPr>
        </p:nvSpPr>
        <p:spPr>
          <a:xfrm>
            <a:off x="6286500" y="5620875"/>
            <a:ext cx="2602100" cy="873900"/>
          </a:xfrm>
          <a:prstGeom prst="rect">
            <a:avLst/>
          </a:prstGeom>
        </p:spPr>
        <p:txBody>
          <a:bodyPr spcFirstLastPara="1" wrap="square" lIns="91425" tIns="0" rIns="182875" bIns="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smtClean="0"/>
              <a:t>PRY1111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AA9B5BA3-11D8-074E-BE0D-2DFB7C091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1756420"/>
          </a:xfrm>
        </p:spPr>
        <p:txBody>
          <a:bodyPr/>
          <a:lstStyle/>
          <a:p>
            <a:pPr algn="just"/>
            <a:r>
              <a:rPr lang="es-CL" dirty="0"/>
              <a:t>Los casos de uso es la representación de la </a:t>
            </a:r>
            <a:r>
              <a:rPr lang="es-CL" b="1" dirty="0"/>
              <a:t>funcionalidad</a:t>
            </a:r>
            <a:r>
              <a:rPr lang="es-CL" dirty="0"/>
              <a:t> que se necesita.</a:t>
            </a:r>
          </a:p>
          <a:p>
            <a:pPr algn="just"/>
            <a:r>
              <a:rPr lang="es-CL" dirty="0"/>
              <a:t>Con este modelo, podemos observar cuales los actores que tienen relación con un caso de uso en particular.</a:t>
            </a:r>
          </a:p>
          <a:p>
            <a:pPr marL="50800" indent="0" algn="just">
              <a:buNone/>
            </a:pPr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9B4378EB-5219-4E43-9CBB-CF4756ED2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CASO DE USO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xmlns="" id="{4BF13C53-233C-5B4C-8853-160CA12EA921}"/>
              </a:ext>
            </a:extLst>
          </p:cNvPr>
          <p:cNvSpPr/>
          <p:nvPr/>
        </p:nvSpPr>
        <p:spPr>
          <a:xfrm>
            <a:off x="2848362" y="3429000"/>
            <a:ext cx="3447276" cy="14519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20715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898B90">
              <a:alpha val="68000"/>
            </a:srgbClr>
          </a:solidFill>
        </p:spPr>
        <p:txBody>
          <a:bodyPr/>
          <a:lstStyle/>
          <a:p>
            <a:r>
              <a:rPr lang="es-ES_tradnl" dirty="0"/>
              <a:t>EJEMPLO</a:t>
            </a:r>
            <a:br>
              <a:rPr lang="es-ES_tradnl" dirty="0"/>
            </a:br>
            <a:r>
              <a:rPr lang="es-ES_tradnl" dirty="0"/>
              <a:t>CASOS DE USO</a:t>
            </a:r>
          </a:p>
        </p:txBody>
      </p:sp>
    </p:spTree>
    <p:extLst>
      <p:ext uri="{BB962C8B-B14F-4D97-AF65-F5344CB8AC3E}">
        <p14:creationId xmlns:p14="http://schemas.microsoft.com/office/powerpoint/2010/main" val="3143388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1255659"/>
          </a:xfrm>
        </p:spPr>
        <p:txBody>
          <a:bodyPr/>
          <a:lstStyle/>
          <a:p>
            <a:pPr algn="just"/>
            <a:r>
              <a:rPr lang="es-CL" dirty="0"/>
              <a:t>Analicemos y modelemos de manera básica el funcionamiento de un cajero automático que permite el retiro y depósito de dinero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CAJERO AUTOMÁTICO</a:t>
            </a:r>
          </a:p>
        </p:txBody>
      </p:sp>
      <p:pic>
        <p:nvPicPr>
          <p:cNvPr id="5" name="Picture 2" descr="Resultado de imagen para UML actor">
            <a:extLst>
              <a:ext uri="{FF2B5EF4-FFF2-40B4-BE49-F238E27FC236}">
                <a16:creationId xmlns:a16="http://schemas.microsoft.com/office/drawing/2014/main" xmlns="" id="{E843DE90-611A-E949-8ABA-E00DBB593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3" r="25196"/>
          <a:stretch/>
        </p:blipFill>
        <p:spPr bwMode="auto">
          <a:xfrm>
            <a:off x="294150" y="3707337"/>
            <a:ext cx="985838" cy="14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xmlns="" id="{68E5600A-0CBB-9E40-A1CB-FAC7E2236BBC}"/>
              </a:ext>
            </a:extLst>
          </p:cNvPr>
          <p:cNvCxnSpPr>
            <a:cxnSpLocks/>
          </p:cNvCxnSpPr>
          <p:nvPr/>
        </p:nvCxnSpPr>
        <p:spPr>
          <a:xfrm flipV="1">
            <a:off x="1279988" y="3429000"/>
            <a:ext cx="2031090" cy="7326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xmlns="" id="{BF7514CF-6C19-8F45-9286-465258657D7B}"/>
              </a:ext>
            </a:extLst>
          </p:cNvPr>
          <p:cNvSpPr/>
          <p:nvPr/>
        </p:nvSpPr>
        <p:spPr>
          <a:xfrm>
            <a:off x="3311078" y="3008814"/>
            <a:ext cx="1779954" cy="8217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noFill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04B30FDF-B49E-7C48-82DA-62D64B4ACF2A}"/>
              </a:ext>
            </a:extLst>
          </p:cNvPr>
          <p:cNvSpPr txBox="1"/>
          <p:nvPr/>
        </p:nvSpPr>
        <p:spPr>
          <a:xfrm>
            <a:off x="2835642" y="3235032"/>
            <a:ext cx="2730826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Retirar dinero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xmlns="" id="{C629AA7A-8A3F-4946-B02A-4F9DCD7A46F4}"/>
              </a:ext>
            </a:extLst>
          </p:cNvPr>
          <p:cNvCxnSpPr>
            <a:cxnSpLocks/>
          </p:cNvCxnSpPr>
          <p:nvPr/>
        </p:nvCxnSpPr>
        <p:spPr>
          <a:xfrm>
            <a:off x="1279988" y="4566021"/>
            <a:ext cx="20310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xmlns="" id="{26A50100-73E8-E347-97A1-CD4FD36862F9}"/>
              </a:ext>
            </a:extLst>
          </p:cNvPr>
          <p:cNvSpPr/>
          <p:nvPr/>
        </p:nvSpPr>
        <p:spPr>
          <a:xfrm>
            <a:off x="3311078" y="4195975"/>
            <a:ext cx="1779954" cy="8217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noFill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D56AEB85-51D2-2242-8FCE-61C0A9199E6D}"/>
              </a:ext>
            </a:extLst>
          </p:cNvPr>
          <p:cNvSpPr txBox="1"/>
          <p:nvPr/>
        </p:nvSpPr>
        <p:spPr>
          <a:xfrm>
            <a:off x="2835642" y="4422193"/>
            <a:ext cx="2730826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Consultar Saldo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xmlns="" id="{F9BA23C7-8B21-BD4C-943D-46DA0F256202}"/>
              </a:ext>
            </a:extLst>
          </p:cNvPr>
          <p:cNvCxnSpPr>
            <a:cxnSpLocks/>
          </p:cNvCxnSpPr>
          <p:nvPr/>
        </p:nvCxnSpPr>
        <p:spPr>
          <a:xfrm>
            <a:off x="1279988" y="4850376"/>
            <a:ext cx="2155354" cy="9184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xmlns="" id="{A11EF540-1D50-AF40-B79F-60F137EA3FA3}"/>
              </a:ext>
            </a:extLst>
          </p:cNvPr>
          <p:cNvSpPr/>
          <p:nvPr/>
        </p:nvSpPr>
        <p:spPr>
          <a:xfrm>
            <a:off x="3435342" y="5387415"/>
            <a:ext cx="1779954" cy="8217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noFill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DEC795DC-8E1D-7245-9239-EFE2DA8E52D3}"/>
              </a:ext>
            </a:extLst>
          </p:cNvPr>
          <p:cNvSpPr txBox="1"/>
          <p:nvPr/>
        </p:nvSpPr>
        <p:spPr>
          <a:xfrm>
            <a:off x="2959906" y="5613633"/>
            <a:ext cx="2730826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Depositar dinero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896FADF8-4614-4042-8C41-9E79EB698F69}"/>
              </a:ext>
            </a:extLst>
          </p:cNvPr>
          <p:cNvSpPr/>
          <p:nvPr/>
        </p:nvSpPr>
        <p:spPr>
          <a:xfrm>
            <a:off x="2814124" y="2474259"/>
            <a:ext cx="2730826" cy="407963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39EAF1BF-891E-4A40-B9E6-18D35AF1972F}"/>
              </a:ext>
            </a:extLst>
          </p:cNvPr>
          <p:cNvSpPr txBox="1"/>
          <p:nvPr/>
        </p:nvSpPr>
        <p:spPr>
          <a:xfrm>
            <a:off x="3435342" y="2529968"/>
            <a:ext cx="1693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Cajero Automático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xmlns="" id="{EA371A41-81FF-DC47-8BE9-9434F84EAEDE}"/>
              </a:ext>
            </a:extLst>
          </p:cNvPr>
          <p:cNvSpPr/>
          <p:nvPr/>
        </p:nvSpPr>
        <p:spPr>
          <a:xfrm>
            <a:off x="5690732" y="3298808"/>
            <a:ext cx="322085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000" dirty="0">
                <a:solidFill>
                  <a:srgbClr val="81899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este caso tenemos un actor llamado Cliente banco y podemos observar que para este ejemplo el cliente puede retirar o depositar dinero y además consultar el saldo de cuenta 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xmlns="" id="{23E6ED07-B8E8-3B46-8484-9BC529AD42D6}"/>
              </a:ext>
            </a:extLst>
          </p:cNvPr>
          <p:cNvSpPr txBox="1"/>
          <p:nvPr/>
        </p:nvSpPr>
        <p:spPr>
          <a:xfrm>
            <a:off x="51715" y="5079639"/>
            <a:ext cx="1482225" cy="3077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L" b="1" dirty="0" err="1"/>
              <a:t>Cliente_banco</a:t>
            </a:r>
            <a:endParaRPr lang="es-CL" b="1" dirty="0"/>
          </a:p>
        </p:txBody>
      </p:sp>
    </p:spTree>
    <p:extLst>
      <p:ext uri="{BB962C8B-B14F-4D97-AF65-F5344CB8AC3E}">
        <p14:creationId xmlns:p14="http://schemas.microsoft.com/office/powerpoint/2010/main" val="2039651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896FADF8-4614-4042-8C41-9E79EB698F69}"/>
              </a:ext>
            </a:extLst>
          </p:cNvPr>
          <p:cNvSpPr/>
          <p:nvPr/>
        </p:nvSpPr>
        <p:spPr>
          <a:xfrm>
            <a:off x="2814123" y="2474259"/>
            <a:ext cx="6141617" cy="417099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1255659"/>
          </a:xfrm>
        </p:spPr>
        <p:txBody>
          <a:bodyPr/>
          <a:lstStyle/>
          <a:p>
            <a:pPr algn="just"/>
            <a:r>
              <a:rPr lang="es-CL" dirty="0"/>
              <a:t>Basado en el mismo ejemplo, se solicita que para el retiro y consulta de saldo es necesario ingresar el RUT y contraseña asignado por el banco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CAJERO AUTOMÁTICO</a:t>
            </a:r>
          </a:p>
        </p:txBody>
      </p:sp>
      <p:pic>
        <p:nvPicPr>
          <p:cNvPr id="5" name="Picture 2" descr="Resultado de imagen para UML actor">
            <a:extLst>
              <a:ext uri="{FF2B5EF4-FFF2-40B4-BE49-F238E27FC236}">
                <a16:creationId xmlns:a16="http://schemas.microsoft.com/office/drawing/2014/main" xmlns="" id="{E843DE90-611A-E949-8ABA-E00DBB593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3" r="25196"/>
          <a:stretch/>
        </p:blipFill>
        <p:spPr bwMode="auto">
          <a:xfrm>
            <a:off x="294150" y="3707337"/>
            <a:ext cx="985838" cy="14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xmlns="" id="{68E5600A-0CBB-9E40-A1CB-FAC7E2236BBC}"/>
              </a:ext>
            </a:extLst>
          </p:cNvPr>
          <p:cNvCxnSpPr>
            <a:cxnSpLocks/>
          </p:cNvCxnSpPr>
          <p:nvPr/>
        </p:nvCxnSpPr>
        <p:spPr>
          <a:xfrm flipV="1">
            <a:off x="1279988" y="3429000"/>
            <a:ext cx="2031090" cy="7326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xmlns="" id="{BF7514CF-6C19-8F45-9286-465258657D7B}"/>
              </a:ext>
            </a:extLst>
          </p:cNvPr>
          <p:cNvSpPr/>
          <p:nvPr/>
        </p:nvSpPr>
        <p:spPr>
          <a:xfrm>
            <a:off x="3311078" y="3008814"/>
            <a:ext cx="1779954" cy="8217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noFill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04B30FDF-B49E-7C48-82DA-62D64B4ACF2A}"/>
              </a:ext>
            </a:extLst>
          </p:cNvPr>
          <p:cNvSpPr txBox="1"/>
          <p:nvPr/>
        </p:nvSpPr>
        <p:spPr>
          <a:xfrm>
            <a:off x="2835642" y="3235032"/>
            <a:ext cx="2730826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Retirar dinero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xmlns="" id="{C629AA7A-8A3F-4946-B02A-4F9DCD7A46F4}"/>
              </a:ext>
            </a:extLst>
          </p:cNvPr>
          <p:cNvCxnSpPr>
            <a:cxnSpLocks/>
          </p:cNvCxnSpPr>
          <p:nvPr/>
        </p:nvCxnSpPr>
        <p:spPr>
          <a:xfrm>
            <a:off x="1279988" y="4566021"/>
            <a:ext cx="20310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xmlns="" id="{26A50100-73E8-E347-97A1-CD4FD36862F9}"/>
              </a:ext>
            </a:extLst>
          </p:cNvPr>
          <p:cNvSpPr/>
          <p:nvPr/>
        </p:nvSpPr>
        <p:spPr>
          <a:xfrm>
            <a:off x="3311078" y="4195975"/>
            <a:ext cx="1779954" cy="8217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noFill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D56AEB85-51D2-2242-8FCE-61C0A9199E6D}"/>
              </a:ext>
            </a:extLst>
          </p:cNvPr>
          <p:cNvSpPr txBox="1"/>
          <p:nvPr/>
        </p:nvSpPr>
        <p:spPr>
          <a:xfrm>
            <a:off x="2835642" y="4422193"/>
            <a:ext cx="2730826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Consultar Saldo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xmlns="" id="{F9BA23C7-8B21-BD4C-943D-46DA0F256202}"/>
              </a:ext>
            </a:extLst>
          </p:cNvPr>
          <p:cNvCxnSpPr>
            <a:cxnSpLocks/>
          </p:cNvCxnSpPr>
          <p:nvPr/>
        </p:nvCxnSpPr>
        <p:spPr>
          <a:xfrm>
            <a:off x="1279988" y="4850376"/>
            <a:ext cx="2155354" cy="9184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xmlns="" id="{A11EF540-1D50-AF40-B79F-60F137EA3FA3}"/>
              </a:ext>
            </a:extLst>
          </p:cNvPr>
          <p:cNvSpPr/>
          <p:nvPr/>
        </p:nvSpPr>
        <p:spPr>
          <a:xfrm>
            <a:off x="3435342" y="5387415"/>
            <a:ext cx="1779954" cy="8217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noFill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DEC795DC-8E1D-7245-9239-EFE2DA8E52D3}"/>
              </a:ext>
            </a:extLst>
          </p:cNvPr>
          <p:cNvSpPr txBox="1"/>
          <p:nvPr/>
        </p:nvSpPr>
        <p:spPr>
          <a:xfrm>
            <a:off x="2959906" y="5613633"/>
            <a:ext cx="2730826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L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Depositar dinero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39EAF1BF-891E-4A40-B9E6-18D35AF1972F}"/>
              </a:ext>
            </a:extLst>
          </p:cNvPr>
          <p:cNvSpPr txBox="1"/>
          <p:nvPr/>
        </p:nvSpPr>
        <p:spPr>
          <a:xfrm>
            <a:off x="3435342" y="2529968"/>
            <a:ext cx="1693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Cajero Automático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xmlns="" id="{23E6ED07-B8E8-3B46-8484-9BC529AD42D6}"/>
              </a:ext>
            </a:extLst>
          </p:cNvPr>
          <p:cNvSpPr txBox="1"/>
          <p:nvPr/>
        </p:nvSpPr>
        <p:spPr>
          <a:xfrm>
            <a:off x="51715" y="5079639"/>
            <a:ext cx="1482225" cy="3077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L" b="1" dirty="0" err="1">
                <a:latin typeface="Roboto" panose="02000000000000000000" pitchFamily="2" charset="0"/>
                <a:ea typeface="Roboto" panose="02000000000000000000" pitchFamily="2" charset="0"/>
              </a:rPr>
              <a:t>Cliente_banco</a:t>
            </a:r>
            <a:endParaRPr lang="es-CL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xmlns="" id="{D259BE1E-59A5-8344-A155-CFCB5374B226}"/>
              </a:ext>
            </a:extLst>
          </p:cNvPr>
          <p:cNvCxnSpPr>
            <a:cxnSpLocks/>
          </p:cNvCxnSpPr>
          <p:nvPr/>
        </p:nvCxnSpPr>
        <p:spPr>
          <a:xfrm>
            <a:off x="5091032" y="3391434"/>
            <a:ext cx="1779954" cy="0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xmlns="" id="{AA7D54D5-D090-0F40-B23A-0F6E34EB453E}"/>
              </a:ext>
            </a:extLst>
          </p:cNvPr>
          <p:cNvCxnSpPr>
            <a:cxnSpLocks/>
          </p:cNvCxnSpPr>
          <p:nvPr/>
        </p:nvCxnSpPr>
        <p:spPr>
          <a:xfrm flipV="1">
            <a:off x="5091032" y="3607437"/>
            <a:ext cx="1779954" cy="962992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Elipse 21">
            <a:extLst>
              <a:ext uri="{FF2B5EF4-FFF2-40B4-BE49-F238E27FC236}">
                <a16:creationId xmlns:a16="http://schemas.microsoft.com/office/drawing/2014/main" xmlns="" id="{8E462AE0-F7E2-0742-9BAF-EDE36D88EC36}"/>
              </a:ext>
            </a:extLst>
          </p:cNvPr>
          <p:cNvSpPr/>
          <p:nvPr/>
        </p:nvSpPr>
        <p:spPr>
          <a:xfrm>
            <a:off x="6825134" y="3081300"/>
            <a:ext cx="1779954" cy="8217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noFill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xmlns="" id="{D8094746-D684-6D42-8B8F-83B99D1CAEF2}"/>
              </a:ext>
            </a:extLst>
          </p:cNvPr>
          <p:cNvSpPr txBox="1"/>
          <p:nvPr/>
        </p:nvSpPr>
        <p:spPr>
          <a:xfrm>
            <a:off x="6789741" y="3299660"/>
            <a:ext cx="1836865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L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s-CL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xmlns="" id="{B89CAD82-EB91-D24F-AACB-1246ADB1D45C}"/>
              </a:ext>
            </a:extLst>
          </p:cNvPr>
          <p:cNvSpPr txBox="1"/>
          <p:nvPr/>
        </p:nvSpPr>
        <p:spPr>
          <a:xfrm>
            <a:off x="5479306" y="3080813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</a:t>
            </a:r>
            <a:r>
              <a:rPr lang="es-CL" sz="1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include</a:t>
            </a:r>
            <a:r>
              <a:rPr lang="es-CL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&gt;&gt;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xmlns="" id="{107C02BF-5BEC-1449-AD9C-15FB79027012}"/>
              </a:ext>
            </a:extLst>
          </p:cNvPr>
          <p:cNvSpPr txBox="1"/>
          <p:nvPr/>
        </p:nvSpPr>
        <p:spPr>
          <a:xfrm rot="19933981">
            <a:off x="5564357" y="3690568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</a:t>
            </a:r>
            <a:r>
              <a:rPr lang="es-CL" sz="1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include</a:t>
            </a:r>
            <a:r>
              <a:rPr lang="es-CL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&gt;&gt;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xmlns="" id="{90733EC3-77AE-154D-99B4-56B04586A2AE}"/>
              </a:ext>
            </a:extLst>
          </p:cNvPr>
          <p:cNvSpPr/>
          <p:nvPr/>
        </p:nvSpPr>
        <p:spPr>
          <a:xfrm>
            <a:off x="5604675" y="4274387"/>
            <a:ext cx="31913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1800" dirty="0">
                <a:solidFill>
                  <a:srgbClr val="81899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este caso podemos observar una dependencia entre casos de uso debido a que para poder solicitar el retiro o consulta de saldo es estrictamente necesario que el cliente ingrese con su usuario y contraseña. </a:t>
            </a:r>
          </a:p>
        </p:txBody>
      </p:sp>
    </p:spTree>
    <p:extLst>
      <p:ext uri="{BB962C8B-B14F-4D97-AF65-F5344CB8AC3E}">
        <p14:creationId xmlns:p14="http://schemas.microsoft.com/office/powerpoint/2010/main" val="349315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>
            <a:extLst>
              <a:ext uri="{FF2B5EF4-FFF2-40B4-BE49-F238E27FC236}">
                <a16:creationId xmlns:a16="http://schemas.microsoft.com/office/drawing/2014/main" xmlns="" id="{79ABC295-05F1-984C-8B73-2E0676B7793A}"/>
              </a:ext>
            </a:extLst>
          </p:cNvPr>
          <p:cNvSpPr/>
          <p:nvPr/>
        </p:nvSpPr>
        <p:spPr>
          <a:xfrm>
            <a:off x="2003612" y="2071049"/>
            <a:ext cx="6952129" cy="4679374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1255659"/>
          </a:xfrm>
        </p:spPr>
        <p:txBody>
          <a:bodyPr/>
          <a:lstStyle/>
          <a:p>
            <a:pPr algn="just"/>
            <a:r>
              <a:rPr lang="es-CL" dirty="0"/>
              <a:t>Ahora, si nos basamos en el depósito, podemos mencionar que el cliente puede realizar su deposito en efectivo o cheque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CAJERO AUTOMÁTICO</a:t>
            </a:r>
          </a:p>
        </p:txBody>
      </p:sp>
      <p:pic>
        <p:nvPicPr>
          <p:cNvPr id="5" name="Picture 2" descr="Resultado de imagen para UML actor">
            <a:extLst>
              <a:ext uri="{FF2B5EF4-FFF2-40B4-BE49-F238E27FC236}">
                <a16:creationId xmlns:a16="http://schemas.microsoft.com/office/drawing/2014/main" xmlns="" id="{E843DE90-611A-E949-8ABA-E00DBB593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3" r="25196"/>
          <a:stretch/>
        </p:blipFill>
        <p:spPr bwMode="auto">
          <a:xfrm>
            <a:off x="294150" y="3290480"/>
            <a:ext cx="985838" cy="14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xmlns="" id="{68E5600A-0CBB-9E40-A1CB-FAC7E2236BBC}"/>
              </a:ext>
            </a:extLst>
          </p:cNvPr>
          <p:cNvCxnSpPr>
            <a:cxnSpLocks/>
          </p:cNvCxnSpPr>
          <p:nvPr/>
        </p:nvCxnSpPr>
        <p:spPr>
          <a:xfrm flipV="1">
            <a:off x="1279988" y="3012143"/>
            <a:ext cx="2031090" cy="7326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xmlns="" id="{BF7514CF-6C19-8F45-9286-465258657D7B}"/>
              </a:ext>
            </a:extLst>
          </p:cNvPr>
          <p:cNvSpPr/>
          <p:nvPr/>
        </p:nvSpPr>
        <p:spPr>
          <a:xfrm>
            <a:off x="3311078" y="2591957"/>
            <a:ext cx="1779954" cy="8217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noFill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04B30FDF-B49E-7C48-82DA-62D64B4ACF2A}"/>
              </a:ext>
            </a:extLst>
          </p:cNvPr>
          <p:cNvSpPr txBox="1"/>
          <p:nvPr/>
        </p:nvSpPr>
        <p:spPr>
          <a:xfrm>
            <a:off x="2835642" y="2818175"/>
            <a:ext cx="2730826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L" sz="1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Retirar dinero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xmlns="" id="{C629AA7A-8A3F-4946-B02A-4F9DCD7A46F4}"/>
              </a:ext>
            </a:extLst>
          </p:cNvPr>
          <p:cNvCxnSpPr>
            <a:cxnSpLocks/>
          </p:cNvCxnSpPr>
          <p:nvPr/>
        </p:nvCxnSpPr>
        <p:spPr>
          <a:xfrm>
            <a:off x="1279988" y="3974353"/>
            <a:ext cx="20310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xmlns="" id="{26A50100-73E8-E347-97A1-CD4FD36862F9}"/>
              </a:ext>
            </a:extLst>
          </p:cNvPr>
          <p:cNvSpPr/>
          <p:nvPr/>
        </p:nvSpPr>
        <p:spPr>
          <a:xfrm>
            <a:off x="3311078" y="3604307"/>
            <a:ext cx="1779954" cy="8217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noFill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D56AEB85-51D2-2242-8FCE-61C0A9199E6D}"/>
              </a:ext>
            </a:extLst>
          </p:cNvPr>
          <p:cNvSpPr txBox="1"/>
          <p:nvPr/>
        </p:nvSpPr>
        <p:spPr>
          <a:xfrm>
            <a:off x="2835642" y="3830525"/>
            <a:ext cx="2730826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L" sz="1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Consultar Saldo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xmlns="" id="{F9BA23C7-8B21-BD4C-943D-46DA0F256202}"/>
              </a:ext>
            </a:extLst>
          </p:cNvPr>
          <p:cNvCxnSpPr>
            <a:cxnSpLocks/>
          </p:cNvCxnSpPr>
          <p:nvPr/>
        </p:nvCxnSpPr>
        <p:spPr>
          <a:xfrm>
            <a:off x="1279988" y="4204920"/>
            <a:ext cx="2031090" cy="8537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xmlns="" id="{A11EF540-1D50-AF40-B79F-60F137EA3FA3}"/>
              </a:ext>
            </a:extLst>
          </p:cNvPr>
          <p:cNvSpPr/>
          <p:nvPr/>
        </p:nvSpPr>
        <p:spPr>
          <a:xfrm>
            <a:off x="3327458" y="4675012"/>
            <a:ext cx="1779954" cy="8217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noFill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DEC795DC-8E1D-7245-9239-EFE2DA8E52D3}"/>
              </a:ext>
            </a:extLst>
          </p:cNvPr>
          <p:cNvSpPr txBox="1"/>
          <p:nvPr/>
        </p:nvSpPr>
        <p:spPr>
          <a:xfrm>
            <a:off x="2835642" y="4911516"/>
            <a:ext cx="2730826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L" sz="1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Depositar dinero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39EAF1BF-891E-4A40-B9E6-18D35AF1972F}"/>
              </a:ext>
            </a:extLst>
          </p:cNvPr>
          <p:cNvSpPr txBox="1"/>
          <p:nvPr/>
        </p:nvSpPr>
        <p:spPr>
          <a:xfrm>
            <a:off x="3435342" y="2113111"/>
            <a:ext cx="1693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Cajero Automático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xmlns="" id="{23E6ED07-B8E8-3B46-8484-9BC529AD42D6}"/>
              </a:ext>
            </a:extLst>
          </p:cNvPr>
          <p:cNvSpPr txBox="1"/>
          <p:nvPr/>
        </p:nvSpPr>
        <p:spPr>
          <a:xfrm>
            <a:off x="51715" y="4662782"/>
            <a:ext cx="1482225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L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Cliente_banco</a:t>
            </a:r>
            <a:endParaRPr lang="es-CL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xmlns="" id="{D259BE1E-59A5-8344-A155-CFCB5374B226}"/>
              </a:ext>
            </a:extLst>
          </p:cNvPr>
          <p:cNvCxnSpPr>
            <a:cxnSpLocks/>
          </p:cNvCxnSpPr>
          <p:nvPr/>
        </p:nvCxnSpPr>
        <p:spPr>
          <a:xfrm>
            <a:off x="5091032" y="2974577"/>
            <a:ext cx="1779954" cy="0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xmlns="" id="{AA7D54D5-D090-0F40-B23A-0F6E34EB453E}"/>
              </a:ext>
            </a:extLst>
          </p:cNvPr>
          <p:cNvCxnSpPr>
            <a:cxnSpLocks/>
          </p:cNvCxnSpPr>
          <p:nvPr/>
        </p:nvCxnSpPr>
        <p:spPr>
          <a:xfrm flipV="1">
            <a:off x="5126425" y="3190580"/>
            <a:ext cx="1744561" cy="790958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Elipse 21">
            <a:extLst>
              <a:ext uri="{FF2B5EF4-FFF2-40B4-BE49-F238E27FC236}">
                <a16:creationId xmlns:a16="http://schemas.microsoft.com/office/drawing/2014/main" xmlns="" id="{8E462AE0-F7E2-0742-9BAF-EDE36D88EC36}"/>
              </a:ext>
            </a:extLst>
          </p:cNvPr>
          <p:cNvSpPr/>
          <p:nvPr/>
        </p:nvSpPr>
        <p:spPr>
          <a:xfrm>
            <a:off x="6825134" y="2664443"/>
            <a:ext cx="1779954" cy="8217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noFill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xmlns="" id="{D8094746-D684-6D42-8B8F-83B99D1CAEF2}"/>
              </a:ext>
            </a:extLst>
          </p:cNvPr>
          <p:cNvSpPr txBox="1"/>
          <p:nvPr/>
        </p:nvSpPr>
        <p:spPr>
          <a:xfrm>
            <a:off x="6789741" y="2882803"/>
            <a:ext cx="1836865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L" sz="1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Login</a:t>
            </a:r>
            <a:endParaRPr lang="es-CL" sz="16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xmlns="" id="{B89CAD82-EB91-D24F-AACB-1246ADB1D45C}"/>
              </a:ext>
            </a:extLst>
          </p:cNvPr>
          <p:cNvSpPr txBox="1"/>
          <p:nvPr/>
        </p:nvSpPr>
        <p:spPr>
          <a:xfrm>
            <a:off x="5371730" y="2663956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</a:t>
            </a:r>
            <a:r>
              <a:rPr lang="es-CL" sz="1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include</a:t>
            </a:r>
            <a:r>
              <a:rPr lang="es-CL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&gt;&gt;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xmlns="" id="{107C02BF-5BEC-1449-AD9C-15FB79027012}"/>
              </a:ext>
            </a:extLst>
          </p:cNvPr>
          <p:cNvSpPr txBox="1"/>
          <p:nvPr/>
        </p:nvSpPr>
        <p:spPr>
          <a:xfrm rot="20142018">
            <a:off x="5187841" y="3327499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</a:t>
            </a:r>
            <a:r>
              <a:rPr lang="es-CL" sz="1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include</a:t>
            </a:r>
            <a:r>
              <a:rPr lang="es-CL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&gt;&gt;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xmlns="" id="{1013FA78-39F2-E04B-982F-9F770AAD4331}"/>
              </a:ext>
            </a:extLst>
          </p:cNvPr>
          <p:cNvSpPr/>
          <p:nvPr/>
        </p:nvSpPr>
        <p:spPr>
          <a:xfrm>
            <a:off x="2206720" y="5924448"/>
            <a:ext cx="1692709" cy="6811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noFill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xmlns="" id="{825E33D5-F70A-9C4B-8219-900F1BF9F083}"/>
              </a:ext>
            </a:extLst>
          </p:cNvPr>
          <p:cNvSpPr/>
          <p:nvPr/>
        </p:nvSpPr>
        <p:spPr>
          <a:xfrm>
            <a:off x="4893382" y="5897554"/>
            <a:ext cx="1692709" cy="6811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noFill/>
            </a:endParaRP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xmlns="" id="{450475F3-14ED-B844-8ACF-2722F9A9865F}"/>
              </a:ext>
            </a:extLst>
          </p:cNvPr>
          <p:cNvGrpSpPr/>
          <p:nvPr/>
        </p:nvGrpSpPr>
        <p:grpSpPr>
          <a:xfrm rot="19308556">
            <a:off x="3129851" y="5584271"/>
            <a:ext cx="661241" cy="285066"/>
            <a:chOff x="8001879" y="5430490"/>
            <a:chExt cx="1768620" cy="374982"/>
          </a:xfrm>
        </p:grpSpPr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xmlns="" id="{3C160F67-21AD-194D-A094-D2738AF97B66}"/>
                </a:ext>
              </a:extLst>
            </p:cNvPr>
            <p:cNvCxnSpPr>
              <a:cxnSpLocks/>
            </p:cNvCxnSpPr>
            <p:nvPr/>
          </p:nvCxnSpPr>
          <p:spPr>
            <a:xfrm>
              <a:off x="8001879" y="5617981"/>
              <a:ext cx="1474177" cy="0"/>
            </a:xfrm>
            <a:prstGeom prst="straightConnector1">
              <a:avLst/>
            </a:prstGeom>
            <a:ln w="25400" cmpd="sng">
              <a:prstDash val="solid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riángulo isósceles 43">
              <a:extLst>
                <a:ext uri="{FF2B5EF4-FFF2-40B4-BE49-F238E27FC236}">
                  <a16:creationId xmlns:a16="http://schemas.microsoft.com/office/drawing/2014/main" xmlns="" id="{DFBBF9A7-BC9F-2A41-BADE-EC04A9DA70AB}"/>
                </a:ext>
              </a:extLst>
            </p:cNvPr>
            <p:cNvSpPr/>
            <p:nvPr/>
          </p:nvSpPr>
          <p:spPr>
            <a:xfrm rot="5400000">
              <a:off x="9436958" y="5471931"/>
              <a:ext cx="374982" cy="292100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xmlns="" id="{D2C5DAB0-1569-1A42-9F17-87D1F38B4431}"/>
              </a:ext>
            </a:extLst>
          </p:cNvPr>
          <p:cNvGrpSpPr/>
          <p:nvPr/>
        </p:nvGrpSpPr>
        <p:grpSpPr>
          <a:xfrm rot="13510907">
            <a:off x="4652572" y="5583595"/>
            <a:ext cx="661241" cy="285066"/>
            <a:chOff x="8001879" y="5430490"/>
            <a:chExt cx="1768620" cy="374982"/>
          </a:xfrm>
        </p:grpSpPr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xmlns="" id="{BF60F1C3-2697-4E41-AA0E-D46DF2B5E5A5}"/>
                </a:ext>
              </a:extLst>
            </p:cNvPr>
            <p:cNvCxnSpPr>
              <a:cxnSpLocks/>
            </p:cNvCxnSpPr>
            <p:nvPr/>
          </p:nvCxnSpPr>
          <p:spPr>
            <a:xfrm>
              <a:off x="8001879" y="5617981"/>
              <a:ext cx="1474177" cy="0"/>
            </a:xfrm>
            <a:prstGeom prst="straightConnector1">
              <a:avLst/>
            </a:prstGeom>
            <a:ln w="25400" cmpd="sng">
              <a:prstDash val="solid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riángulo isósceles 46">
              <a:extLst>
                <a:ext uri="{FF2B5EF4-FFF2-40B4-BE49-F238E27FC236}">
                  <a16:creationId xmlns:a16="http://schemas.microsoft.com/office/drawing/2014/main" xmlns="" id="{CBE30AF1-FB89-9741-AE63-32B6E97A2380}"/>
                </a:ext>
              </a:extLst>
            </p:cNvPr>
            <p:cNvSpPr/>
            <p:nvPr/>
          </p:nvSpPr>
          <p:spPr>
            <a:xfrm rot="5400000">
              <a:off x="9436958" y="5471931"/>
              <a:ext cx="374982" cy="292100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sp>
        <p:nvSpPr>
          <p:cNvPr id="37" name="CuadroTexto 36">
            <a:extLst>
              <a:ext uri="{FF2B5EF4-FFF2-40B4-BE49-F238E27FC236}">
                <a16:creationId xmlns:a16="http://schemas.microsoft.com/office/drawing/2014/main" xmlns="" id="{5E573523-D222-544D-9A71-A6EFE6867280}"/>
              </a:ext>
            </a:extLst>
          </p:cNvPr>
          <p:cNvSpPr txBox="1"/>
          <p:nvPr/>
        </p:nvSpPr>
        <p:spPr>
          <a:xfrm>
            <a:off x="2179101" y="5992507"/>
            <a:ext cx="169270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L" sz="1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Depositar efectivo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xmlns="" id="{9E0754C2-3B51-0B41-B7FE-61C56252A08F}"/>
              </a:ext>
            </a:extLst>
          </p:cNvPr>
          <p:cNvSpPr txBox="1"/>
          <p:nvPr/>
        </p:nvSpPr>
        <p:spPr>
          <a:xfrm>
            <a:off x="4892657" y="5992507"/>
            <a:ext cx="1692709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L" sz="1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Depositar Cheque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xmlns="" id="{07AAD423-5162-A045-B31E-9B747CA8E06E}"/>
              </a:ext>
            </a:extLst>
          </p:cNvPr>
          <p:cNvSpPr/>
          <p:nvPr/>
        </p:nvSpPr>
        <p:spPr>
          <a:xfrm>
            <a:off x="6022580" y="4032991"/>
            <a:ext cx="28255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1800" dirty="0">
                <a:solidFill>
                  <a:srgbClr val="81899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este caso se produce una generalización, debido a que el </a:t>
            </a:r>
            <a:r>
              <a:rPr lang="es-CL" sz="1800" dirty="0" err="1">
                <a:solidFill>
                  <a:srgbClr val="81899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subcaso</a:t>
            </a:r>
            <a:r>
              <a:rPr lang="es-CL" sz="1800" dirty="0">
                <a:solidFill>
                  <a:srgbClr val="81899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heredará el comportamiento y significado del caso de uso Depositar dinero. </a:t>
            </a:r>
          </a:p>
        </p:txBody>
      </p:sp>
    </p:spTree>
    <p:extLst>
      <p:ext uri="{BB962C8B-B14F-4D97-AF65-F5344CB8AC3E}">
        <p14:creationId xmlns:p14="http://schemas.microsoft.com/office/powerpoint/2010/main" val="1498683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20AF5DAD-41F7-424F-AB1A-6EA0544F5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REFERENCIAS</a:t>
            </a:r>
          </a:p>
        </p:txBody>
      </p:sp>
      <p:pic>
        <p:nvPicPr>
          <p:cNvPr id="10" name="Gráfico 9" descr="Libros en estantería">
            <a:extLst>
              <a:ext uri="{FF2B5EF4-FFF2-40B4-BE49-F238E27FC236}">
                <a16:creationId xmlns:a16="http://schemas.microsoft.com/office/drawing/2014/main" xmlns="" id="{9CD19D69-D65F-7644-9074-C6225BA1E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80955" y="1393154"/>
            <a:ext cx="1167139" cy="11671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C10AABF7-BAEB-D14F-B342-21E32B2285E7}"/>
              </a:ext>
            </a:extLst>
          </p:cNvPr>
          <p:cNvSpPr txBox="1"/>
          <p:nvPr/>
        </p:nvSpPr>
        <p:spPr>
          <a:xfrm>
            <a:off x="1320217" y="1617773"/>
            <a:ext cx="5408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i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Casos Prácticos de UML</a:t>
            </a:r>
            <a:r>
              <a:rPr lang="es-CL" sz="1600" dirty="0">
                <a:solidFill>
                  <a:srgbClr val="81899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Celia Gutiérrez Cosío, Editorial Complutense, primera edición, 2011</a:t>
            </a:r>
          </a:p>
        </p:txBody>
      </p:sp>
      <p:pic>
        <p:nvPicPr>
          <p:cNvPr id="12" name="Gráfico 11" descr="Libros en estantería">
            <a:extLst>
              <a:ext uri="{FF2B5EF4-FFF2-40B4-BE49-F238E27FC236}">
                <a16:creationId xmlns:a16="http://schemas.microsoft.com/office/drawing/2014/main" xmlns="" id="{984DF54B-F30E-DE4D-8E0F-8E10905B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80954" y="2670308"/>
            <a:ext cx="1167139" cy="116713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154FB907-EBC2-F742-879C-CB13E3C3D0B8}"/>
              </a:ext>
            </a:extLst>
          </p:cNvPr>
          <p:cNvSpPr txBox="1"/>
          <p:nvPr/>
        </p:nvSpPr>
        <p:spPr>
          <a:xfrm>
            <a:off x="1358424" y="2908871"/>
            <a:ext cx="4127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i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 de UML</a:t>
            </a:r>
            <a:r>
              <a:rPr lang="es-CL" sz="1600" dirty="0">
                <a:solidFill>
                  <a:srgbClr val="81899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Paul Kimmel, McGRAW-HILL Interamericana editores, 2008</a:t>
            </a:r>
          </a:p>
        </p:txBody>
      </p:sp>
      <p:pic>
        <p:nvPicPr>
          <p:cNvPr id="14" name="Picture 4" descr="Internet, Www, Del Ratón, Web, Negocio, Equipo">
            <a:extLst>
              <a:ext uri="{FF2B5EF4-FFF2-40B4-BE49-F238E27FC236}">
                <a16:creationId xmlns:a16="http://schemas.microsoft.com/office/drawing/2014/main" xmlns="" id="{213A5FAA-2D98-2E4D-A600-2370872D8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27" y="4248571"/>
            <a:ext cx="987797" cy="101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DA95BCFF-B659-1945-8C48-EE3FDADEEE9A}"/>
              </a:ext>
            </a:extLst>
          </p:cNvPr>
          <p:cNvSpPr/>
          <p:nvPr/>
        </p:nvSpPr>
        <p:spPr>
          <a:xfrm>
            <a:off x="1430163" y="4272098"/>
            <a:ext cx="76221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800" b="1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Casos de Uso, Departamento de Computación </a:t>
            </a:r>
            <a:r>
              <a:rPr lang="es-CL" sz="1800" b="1" i="1" dirty="0" err="1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FCEyN</a:t>
            </a:r>
            <a:r>
              <a:rPr lang="es-CL" sz="1800" b="1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UBA</a:t>
            </a:r>
            <a:r>
              <a:rPr lang="es-CL" sz="1800" b="1" i="1" dirty="0">
                <a:solidFill>
                  <a:srgbClr val="81899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s-CL" sz="1800" dirty="0">
                <a:solidFill>
                  <a:srgbClr val="81899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Abril, 2016</a:t>
            </a:r>
          </a:p>
          <a:p>
            <a:r>
              <a:rPr lang="es-CL" sz="1800" dirty="0">
                <a:solidFill>
                  <a:srgbClr val="81899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http://www.vc.ehu.es/jiwotvim/ISOFT2008-2009/Recursos/DCU-CajeroAutomatico.pdf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xmlns="" id="{81A9DCBC-8E82-3944-B7F4-DB3D088E089D}"/>
              </a:ext>
            </a:extLst>
          </p:cNvPr>
          <p:cNvSpPr/>
          <p:nvPr/>
        </p:nvSpPr>
        <p:spPr>
          <a:xfrm>
            <a:off x="1389587" y="5575231"/>
            <a:ext cx="7498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800" b="1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UML, ejemplo sencillo sobre Modelado de un Proyecto</a:t>
            </a:r>
          </a:p>
          <a:p>
            <a:r>
              <a:rPr lang="es-MX" sz="1800" dirty="0">
                <a:solidFill>
                  <a:srgbClr val="81899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https://msdn.microsoft.com/es-es/library/bb972214.aspx#XSLTsection125121120120</a:t>
            </a:r>
          </a:p>
        </p:txBody>
      </p:sp>
      <p:pic>
        <p:nvPicPr>
          <p:cNvPr id="17" name="Picture 4" descr="Internet, Www, Del Ratón, Web, Negocio, Equipo">
            <a:extLst>
              <a:ext uri="{FF2B5EF4-FFF2-40B4-BE49-F238E27FC236}">
                <a16:creationId xmlns:a16="http://schemas.microsoft.com/office/drawing/2014/main" xmlns="" id="{16550A26-663B-7045-9FC1-6CDA62B92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27" y="5539128"/>
            <a:ext cx="987797" cy="101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xmlns="" id="{BB39D629-B683-5043-973A-239B3CEA259E}"/>
              </a:ext>
            </a:extLst>
          </p:cNvPr>
          <p:cNvSpPr txBox="1"/>
          <p:nvPr/>
        </p:nvSpPr>
        <p:spPr>
          <a:xfrm rot="410702">
            <a:off x="6238928" y="1857361"/>
            <a:ext cx="2706977" cy="1946731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CL" sz="20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Estos Libros están disponibles en la biblioteca DUOC y pueden ser vistos de manera digital</a:t>
            </a:r>
            <a:endParaRPr lang="es-CL" sz="2400" i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123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xmlns="" id="{28E8A1AC-1C7C-AF49-AF06-F41358772F72}"/>
              </a:ext>
            </a:extLst>
          </p:cNvPr>
          <p:cNvSpPr/>
          <p:nvPr/>
        </p:nvSpPr>
        <p:spPr>
          <a:xfrm>
            <a:off x="294149" y="4237319"/>
            <a:ext cx="8555700" cy="24079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71DCFFB2-9AD1-704E-96BD-9E25D01600D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6915150" y="6356351"/>
            <a:ext cx="2057400" cy="36510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21BE33DD-E9D8-DB4D-9779-5A86C4A348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233037"/>
            <a:ext cx="8023225" cy="665749"/>
          </a:xfrm>
        </p:spPr>
        <p:txBody>
          <a:bodyPr/>
          <a:lstStyle/>
          <a:p>
            <a:r>
              <a:rPr lang="es-ES_tradnl" dirty="0"/>
              <a:t>CASOS DE USO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750BC02-FE4E-1148-8346-BA2C94ECC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APLICANDO</a:t>
            </a:r>
          </a:p>
        </p:txBody>
      </p:sp>
      <p:sp>
        <p:nvSpPr>
          <p:cNvPr id="8" name="Marcador de texto 9">
            <a:extLst>
              <a:ext uri="{FF2B5EF4-FFF2-40B4-BE49-F238E27FC236}">
                <a16:creationId xmlns:a16="http://schemas.microsoft.com/office/drawing/2014/main" xmlns="" id="{C712A0F3-C916-8340-8E36-711843FF9452}"/>
              </a:ext>
            </a:extLst>
          </p:cNvPr>
          <p:cNvSpPr txBox="1">
            <a:spLocks/>
          </p:cNvSpPr>
          <p:nvPr/>
        </p:nvSpPr>
        <p:spPr>
          <a:xfrm>
            <a:off x="294148" y="2054581"/>
            <a:ext cx="8678401" cy="20032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r>
              <a:rPr lang="es-ES_tradnl" sz="2000" dirty="0">
                <a:solidFill>
                  <a:schemeClr val="bg1"/>
                </a:solidFill>
              </a:rPr>
              <a:t>Lista de sitios que puedes utilizar para crear los casos de uso</a:t>
            </a:r>
          </a:p>
          <a:p>
            <a:pPr marL="285750" indent="-285750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endParaRPr lang="es-ES_tradnl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endParaRPr lang="es-ES_tradnl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endParaRPr lang="es-ES_tradnl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endParaRPr lang="es-ES_tradnl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r>
              <a:rPr lang="es-ES_tradnl" sz="2000" dirty="0">
                <a:solidFill>
                  <a:schemeClr val="bg1"/>
                </a:solidFill>
              </a:rPr>
              <a:t>Para reforzar, puedes ver un </a:t>
            </a:r>
            <a:r>
              <a:rPr lang="es-ES_tradnl" sz="2000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Tutorial de Casos de uso </a:t>
            </a:r>
            <a:r>
              <a:rPr lang="es-ES_tradnl" sz="2000" dirty="0">
                <a:solidFill>
                  <a:schemeClr val="bg1"/>
                </a:solidFill>
              </a:rPr>
              <a:t>en video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xmlns="" id="{E9D1F85C-CBFF-5046-91FA-2C80A1259859}"/>
              </a:ext>
            </a:extLst>
          </p:cNvPr>
          <p:cNvSpPr txBox="1"/>
          <p:nvPr/>
        </p:nvSpPr>
        <p:spPr>
          <a:xfrm>
            <a:off x="3084520" y="2660890"/>
            <a:ext cx="259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https://cacoo.com/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xmlns="" id="{ADAB59AC-26DF-B148-9E42-D45049F67893}"/>
              </a:ext>
            </a:extLst>
          </p:cNvPr>
          <p:cNvSpPr/>
          <p:nvPr/>
        </p:nvSpPr>
        <p:spPr>
          <a:xfrm>
            <a:off x="406777" y="2478476"/>
            <a:ext cx="235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https://yuml.me/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xmlns="" id="{0EA8623C-6B5C-0540-BA9D-F00DC36FAD84}"/>
              </a:ext>
            </a:extLst>
          </p:cNvPr>
          <p:cNvSpPr/>
          <p:nvPr/>
        </p:nvSpPr>
        <p:spPr>
          <a:xfrm>
            <a:off x="368140" y="3031668"/>
            <a:ext cx="32351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https://www.gliffy.com/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xmlns="" id="{CD5DDA57-D054-1E44-9298-BEF476375756}"/>
              </a:ext>
            </a:extLst>
          </p:cNvPr>
          <p:cNvSpPr/>
          <p:nvPr/>
        </p:nvSpPr>
        <p:spPr>
          <a:xfrm>
            <a:off x="5846686" y="2476244"/>
            <a:ext cx="2890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https://creately.com/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xmlns="" id="{B253A345-4212-FA4E-9203-EDECF599AFE3}"/>
              </a:ext>
            </a:extLst>
          </p:cNvPr>
          <p:cNvSpPr/>
          <p:nvPr/>
        </p:nvSpPr>
        <p:spPr>
          <a:xfrm>
            <a:off x="4880328" y="3027203"/>
            <a:ext cx="3930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https://www.lucidchart.com/</a:t>
            </a:r>
          </a:p>
        </p:txBody>
      </p:sp>
      <p:pic>
        <p:nvPicPr>
          <p:cNvPr id="22" name="Imagen 21" descr="Imagen que contiene interior, negro, tabla&#10;&#10;Descripción generada automáticamente">
            <a:extLst>
              <a:ext uri="{FF2B5EF4-FFF2-40B4-BE49-F238E27FC236}">
                <a16:creationId xmlns:a16="http://schemas.microsoft.com/office/drawing/2014/main" xmlns="" id="{6B38AA4B-1B5C-7145-AB06-F4FAA9854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18" y="4366319"/>
            <a:ext cx="4233582" cy="2184283"/>
          </a:xfrm>
          <a:prstGeom prst="rect">
            <a:avLst/>
          </a:prstGeom>
        </p:spPr>
      </p:pic>
      <p:sp>
        <p:nvSpPr>
          <p:cNvPr id="23" name="Marcador de texto 1">
            <a:extLst>
              <a:ext uri="{FF2B5EF4-FFF2-40B4-BE49-F238E27FC236}">
                <a16:creationId xmlns:a16="http://schemas.microsoft.com/office/drawing/2014/main" xmlns="" id="{911D54D1-6F1F-9C41-8E98-C3115B993703}"/>
              </a:ext>
            </a:extLst>
          </p:cNvPr>
          <p:cNvSpPr txBox="1">
            <a:spLocks/>
          </p:cNvSpPr>
          <p:nvPr/>
        </p:nvSpPr>
        <p:spPr>
          <a:xfrm>
            <a:off x="4666598" y="4352611"/>
            <a:ext cx="3735934" cy="1888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50800" indent="0">
              <a:buNone/>
            </a:pPr>
            <a:r>
              <a:rPr lang="es-CL" dirty="0">
                <a:solidFill>
                  <a:schemeClr val="accent4"/>
                </a:solidFill>
              </a:rPr>
              <a:t>El equivalente en agilidad se llama Historias de usuario y te invitamos a ver un video de </a:t>
            </a:r>
            <a:r>
              <a:rPr lang="es-CL" dirty="0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Como crear historias de usuario en scrum</a:t>
            </a:r>
            <a:endParaRPr lang="es-CL" dirty="0">
              <a:solidFill>
                <a:schemeClr val="accent4"/>
              </a:solidFill>
            </a:endParaRPr>
          </a:p>
          <a:p>
            <a:endParaRPr lang="es-CL" dirty="0">
              <a:solidFill>
                <a:schemeClr val="accent4"/>
              </a:solidFill>
            </a:endParaRPr>
          </a:p>
          <a:p>
            <a:pPr marL="50800" indent="0">
              <a:buFont typeface="Franklin Gothic"/>
              <a:buNone/>
            </a:pPr>
            <a:endParaRPr lang="es-CL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446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MODELAR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5436949" cy="1859451"/>
          </a:xfrm>
        </p:spPr>
        <p:txBody>
          <a:bodyPr/>
          <a:lstStyle/>
          <a:p>
            <a:pPr algn="just"/>
            <a:r>
              <a:rPr lang="es-MX" dirty="0"/>
              <a:t>Un modelo  es una colección de imágenes y texto que representa algo.</a:t>
            </a:r>
          </a:p>
          <a:p>
            <a:pPr lvl="1" algn="just"/>
            <a:r>
              <a:rPr lang="es-MX" dirty="0"/>
              <a:t>Por ejemplo, para la construcción de una vivienda, el plano sería el modelo representativo de esta vivienda.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D0A8C55A-4152-B143-9CF3-80523FC1D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1" t="10704" r="6808" b="11737"/>
          <a:stretch/>
        </p:blipFill>
        <p:spPr>
          <a:xfrm>
            <a:off x="6051884" y="1314689"/>
            <a:ext cx="2682701" cy="247281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7DFB5A71-4EE1-DF4D-A55D-D08FCC96729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29112" y="5184798"/>
            <a:ext cx="2012591" cy="147487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226E8988-7E51-554F-887F-9B7720D384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r="32348"/>
          <a:stretch/>
        </p:blipFill>
        <p:spPr>
          <a:xfrm>
            <a:off x="3562728" y="5226979"/>
            <a:ext cx="1705857" cy="148022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BEBF1742-2BF9-574D-BD04-FAF6ACEE984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166" y="5241700"/>
            <a:ext cx="1530274" cy="1450779"/>
          </a:xfrm>
          <a:prstGeom prst="rect">
            <a:avLst/>
          </a:prstGeom>
        </p:spPr>
      </p:pic>
      <p:sp>
        <p:nvSpPr>
          <p:cNvPr id="9" name="Marcador de texto 3">
            <a:extLst>
              <a:ext uri="{FF2B5EF4-FFF2-40B4-BE49-F238E27FC236}">
                <a16:creationId xmlns:a16="http://schemas.microsoft.com/office/drawing/2014/main" xmlns="" id="{DDFEA21E-5ACB-BD43-A952-18A610E4457E}"/>
              </a:ext>
            </a:extLst>
          </p:cNvPr>
          <p:cNvSpPr txBox="1">
            <a:spLocks/>
          </p:cNvSpPr>
          <p:nvPr/>
        </p:nvSpPr>
        <p:spPr>
          <a:xfrm>
            <a:off x="373642" y="3747450"/>
            <a:ext cx="8360943" cy="1326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algn="just"/>
            <a:r>
              <a:rPr lang="es-ES" dirty="0"/>
              <a:t>En ingeniería de software buscamos como representar o abstraer </a:t>
            </a:r>
            <a:r>
              <a:rPr lang="es-CL" dirty="0"/>
              <a:t>gráficamente para visualizar, especificar, construir y documentar un sistema.</a:t>
            </a:r>
          </a:p>
        </p:txBody>
      </p:sp>
    </p:spTree>
    <p:extLst>
      <p:ext uri="{BB962C8B-B14F-4D97-AF65-F5344CB8AC3E}">
        <p14:creationId xmlns:p14="http://schemas.microsoft.com/office/powerpoint/2010/main" val="1073654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0D68F5F-C97A-AA4F-8C5F-E8475BE4E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VENTAJAS DE MODELAR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0F06E013-8151-CC4C-A708-8EDE1ABA9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1756420"/>
          </a:xfrm>
        </p:spPr>
        <p:txBody>
          <a:bodyPr/>
          <a:lstStyle/>
          <a:p>
            <a:pPr algn="just"/>
            <a:r>
              <a:rPr lang="es-CL" dirty="0"/>
              <a:t>Al modelar los requerimientos funcionales de un proyecto informático, se obtienen algunas ventajas en comparación de mostrar el código de nuestro software. Alguna de estas ventajas son:</a:t>
            </a:r>
          </a:p>
          <a:p>
            <a:pPr marL="50800" indent="0" algn="just">
              <a:buNone/>
            </a:pPr>
            <a:endParaRPr lang="es-ES_tradnl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xmlns="" id="{0EF70854-2C1B-5A44-9547-F608CD09ED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281982"/>
              </p:ext>
            </p:extLst>
          </p:nvPr>
        </p:nvGraphicFramePr>
        <p:xfrm>
          <a:off x="508000" y="2820166"/>
          <a:ext cx="8128000" cy="3661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2455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5284899-F0E4-7C42-8875-C76BD8A8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ESTÁNDAR UML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3B688B7D-C793-0046-B8CB-F68F6001D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1907907"/>
          </a:xfrm>
        </p:spPr>
        <p:txBody>
          <a:bodyPr/>
          <a:lstStyle/>
          <a:p>
            <a:r>
              <a:rPr lang="es-CL" dirty="0"/>
              <a:t>Si quisiéramos graficar o modelar las etapas y funciones que comprende el desarrollo de un Software, podríamos realizarlo de acuerdo a nuestros conocimientos, utilizando nuestra propia simbología.</a:t>
            </a:r>
            <a:endParaRPr lang="es-ES_tradnl" dirty="0"/>
          </a:p>
        </p:txBody>
      </p:sp>
      <p:pic>
        <p:nvPicPr>
          <p:cNvPr id="4" name="Picture 4" descr="Resultado de imagen para UML">
            <a:extLst>
              <a:ext uri="{FF2B5EF4-FFF2-40B4-BE49-F238E27FC236}">
                <a16:creationId xmlns:a16="http://schemas.microsoft.com/office/drawing/2014/main" xmlns="" id="{6E1A4E11-9355-824A-8C57-819D75CE7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364" y="2498501"/>
            <a:ext cx="5170082" cy="386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2">
            <a:extLst>
              <a:ext uri="{FF2B5EF4-FFF2-40B4-BE49-F238E27FC236}">
                <a16:creationId xmlns:a16="http://schemas.microsoft.com/office/drawing/2014/main" xmlns="" id="{1520C1A1-1DC5-E348-9BBD-8ED2D4045347}"/>
              </a:ext>
            </a:extLst>
          </p:cNvPr>
          <p:cNvSpPr txBox="1">
            <a:spLocks/>
          </p:cNvSpPr>
          <p:nvPr/>
        </p:nvSpPr>
        <p:spPr>
          <a:xfrm>
            <a:off x="294150" y="2765576"/>
            <a:ext cx="4522549" cy="326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r>
              <a:rPr lang="es-CL" dirty="0"/>
              <a:t>El inconveniente es que, como mencionamos anteriormente, estos diagramas deben ser fáciles de interpretar</a:t>
            </a:r>
          </a:p>
          <a:p>
            <a:pPr marL="50800" indent="0">
              <a:buNone/>
            </a:pPr>
            <a:endParaRPr lang="es-CL" dirty="0"/>
          </a:p>
          <a:p>
            <a:r>
              <a:rPr lang="es-CL" dirty="0"/>
              <a:t>Es por ello, que se utiliza un </a:t>
            </a:r>
            <a:r>
              <a:rPr lang="es-CL" b="1" dirty="0"/>
              <a:t>Lenguaje de Modelamiento Unificado denominado </a:t>
            </a:r>
            <a:r>
              <a:rPr lang="es-CL" b="1" dirty="0">
                <a:solidFill>
                  <a:schemeClr val="accent1"/>
                </a:solidFill>
              </a:rPr>
              <a:t>UML</a:t>
            </a:r>
            <a:r>
              <a:rPr lang="es-CL" dirty="0"/>
              <a:t>.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3902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778F61C-17EE-7B4C-88BA-70464CB1B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UML CASOS DE USO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ABAEA202-6092-7B4E-B4B9-6E27417336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Dentro del UML podemos encontrar distintos diagramas, para distintas funcionalidades de un sistema.</a:t>
            </a:r>
          </a:p>
          <a:p>
            <a:r>
              <a:rPr lang="es-CL" dirty="0"/>
              <a:t>Entre estos modelos, tenemos los Casos de Uso. </a:t>
            </a:r>
          </a:p>
          <a:p>
            <a:r>
              <a:rPr lang="es-CL" dirty="0"/>
              <a:t>Los casos de uso deben poseer una simbología estandarizada para que sean entendibles por cualquiera que observe el resultado del modelo</a:t>
            </a:r>
          </a:p>
          <a:p>
            <a:endParaRPr lang="es-ES_tradn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7D76358-AD1E-794A-9BD5-46470E0ACE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11323" b="11323"/>
          <a:stretch/>
        </p:blipFill>
        <p:spPr>
          <a:xfrm>
            <a:off x="1804752" y="3812147"/>
            <a:ext cx="5534495" cy="283312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56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513" y="3476150"/>
            <a:ext cx="4899862" cy="1603200"/>
          </a:xfrm>
        </p:spPr>
        <p:txBody>
          <a:bodyPr/>
          <a:lstStyle/>
          <a:p>
            <a:r>
              <a:rPr lang="es-ES_tradnl" dirty="0"/>
              <a:t>CASOS </a:t>
            </a:r>
            <a:r>
              <a:rPr lang="es-ES_tradnl" dirty="0" smtClean="0"/>
              <a:t>DE USO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72879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texto 27">
            <a:extLst>
              <a:ext uri="{FF2B5EF4-FFF2-40B4-BE49-F238E27FC236}">
                <a16:creationId xmlns:a16="http://schemas.microsoft.com/office/drawing/2014/main" xmlns="" id="{3D3C1ADF-B4D2-6F4B-93F8-FC5B56E54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6396" y="1218600"/>
            <a:ext cx="3533454" cy="5137800"/>
          </a:xfrm>
        </p:spPr>
        <p:txBody>
          <a:bodyPr/>
          <a:lstStyle/>
          <a:p>
            <a:pPr marL="50800" indent="0">
              <a:buNone/>
            </a:pPr>
            <a:r>
              <a:rPr lang="es-CL" sz="2200" dirty="0"/>
              <a:t>Secuencia de interacciones que se desarrollarán entre un sistema y sus actores, en respuesta a un evento que inicia un actor principal sobre el propio sistema. </a:t>
            </a:r>
          </a:p>
          <a:p>
            <a:pPr marL="50800" indent="0">
              <a:buNone/>
            </a:pPr>
            <a:r>
              <a:rPr lang="es-CL" sz="2200" dirty="0"/>
              <a:t>Los diagramas de casos de uso sirven para especificar la comunicación y el comportamiento de un sistema mediante su interacción con los usuarios y/u otros sistemas. </a:t>
            </a:r>
          </a:p>
          <a:p>
            <a:pPr marL="50800" indent="0">
              <a:buNone/>
            </a:pPr>
            <a:r>
              <a:rPr lang="es-CL" sz="2200" dirty="0"/>
              <a:t>Es un diagrama que muestra la relación entre los actores y los casos de uso en un sistema.</a:t>
            </a:r>
            <a:endParaRPr lang="es-ES_tradnl" sz="22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SIMBOLOGÍA</a:t>
            </a:r>
          </a:p>
        </p:txBody>
      </p:sp>
      <p:pic>
        <p:nvPicPr>
          <p:cNvPr id="6" name="Picture 2" descr="Resultado de imagen para UML actor">
            <a:extLst>
              <a:ext uri="{FF2B5EF4-FFF2-40B4-BE49-F238E27FC236}">
                <a16:creationId xmlns:a16="http://schemas.microsoft.com/office/drawing/2014/main" xmlns="" id="{1745F8FA-8053-1D48-8DBB-2859821DD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3" r="25196"/>
          <a:stretch/>
        </p:blipFill>
        <p:spPr bwMode="auto">
          <a:xfrm>
            <a:off x="437149" y="2929162"/>
            <a:ext cx="985838" cy="142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3558658D-C51C-CB4B-95F8-F652163BFB33}"/>
              </a:ext>
            </a:extLst>
          </p:cNvPr>
          <p:cNvSpPr/>
          <p:nvPr/>
        </p:nvSpPr>
        <p:spPr>
          <a:xfrm>
            <a:off x="2395469" y="1970467"/>
            <a:ext cx="2799631" cy="366385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ES_tradnl" sz="20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xmlns="" id="{50602799-17BE-0D4E-A092-6D40002AFFF1}"/>
              </a:ext>
            </a:extLst>
          </p:cNvPr>
          <p:cNvSpPr/>
          <p:nvPr/>
        </p:nvSpPr>
        <p:spPr>
          <a:xfrm>
            <a:off x="2704840" y="2411706"/>
            <a:ext cx="2149548" cy="9030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noFill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xmlns="" id="{130CF309-4AEB-6B4B-ACA1-06AD2D45B985}"/>
              </a:ext>
            </a:extLst>
          </p:cNvPr>
          <p:cNvCxnSpPr>
            <a:cxnSpLocks/>
            <a:stCxn id="6" idx="3"/>
            <a:endCxn id="8" idx="2"/>
          </p:cNvCxnSpPr>
          <p:nvPr/>
        </p:nvCxnSpPr>
        <p:spPr>
          <a:xfrm flipV="1">
            <a:off x="1422987" y="2863208"/>
            <a:ext cx="1281853" cy="7808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xmlns="" id="{1F5C6145-6C4E-3040-9C9A-575AA5D4D72F}"/>
              </a:ext>
            </a:extLst>
          </p:cNvPr>
          <p:cNvCxnSpPr>
            <a:cxnSpLocks/>
          </p:cNvCxnSpPr>
          <p:nvPr/>
        </p:nvCxnSpPr>
        <p:spPr>
          <a:xfrm>
            <a:off x="1418487" y="3912792"/>
            <a:ext cx="1326694" cy="7010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xmlns="" id="{1538310A-E3F0-284F-AC69-5BA79392BF01}"/>
              </a:ext>
            </a:extLst>
          </p:cNvPr>
          <p:cNvSpPr/>
          <p:nvPr/>
        </p:nvSpPr>
        <p:spPr>
          <a:xfrm>
            <a:off x="3158555" y="1423772"/>
            <a:ext cx="13227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4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Sistema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xmlns="" id="{CDCC13BA-2AB1-8840-9255-B7ED637CEB9A}"/>
              </a:ext>
            </a:extLst>
          </p:cNvPr>
          <p:cNvSpPr/>
          <p:nvPr/>
        </p:nvSpPr>
        <p:spPr>
          <a:xfrm>
            <a:off x="2826136" y="2637809"/>
            <a:ext cx="1920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4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Caso de Uso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xmlns="" id="{53416E4A-F026-B848-9766-1DF474F9EEDC}"/>
              </a:ext>
            </a:extLst>
          </p:cNvPr>
          <p:cNvSpPr/>
          <p:nvPr/>
        </p:nvSpPr>
        <p:spPr>
          <a:xfrm>
            <a:off x="2745181" y="4203342"/>
            <a:ext cx="2149548" cy="9030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noFill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xmlns="" id="{F235407A-D363-A34A-983C-EE6C6B8C8015}"/>
              </a:ext>
            </a:extLst>
          </p:cNvPr>
          <p:cNvSpPr/>
          <p:nvPr/>
        </p:nvSpPr>
        <p:spPr>
          <a:xfrm>
            <a:off x="461182" y="4350474"/>
            <a:ext cx="933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4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Actor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xmlns="" id="{FEF11563-F7FE-824A-A55B-053C21F1AB95}"/>
              </a:ext>
            </a:extLst>
          </p:cNvPr>
          <p:cNvSpPr/>
          <p:nvPr/>
        </p:nvSpPr>
        <p:spPr>
          <a:xfrm rot="19733810">
            <a:off x="1201168" y="2868641"/>
            <a:ext cx="14430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4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Conector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xmlns="" id="{0F05F7EA-AE80-1144-BD1B-EF650C4E50BD}"/>
              </a:ext>
            </a:extLst>
          </p:cNvPr>
          <p:cNvSpPr/>
          <p:nvPr/>
        </p:nvSpPr>
        <p:spPr>
          <a:xfrm rot="1677472">
            <a:off x="1396860" y="4005182"/>
            <a:ext cx="15520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16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</a:t>
            </a:r>
            <a:r>
              <a:rPr lang="es-ES_tradnl" sz="16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Anotación</a:t>
            </a:r>
            <a:r>
              <a:rPr lang="es-ES_tradnl" sz="16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&gt;&gt;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xmlns="" id="{9AB4A5B8-5E47-4842-AD6D-13E824618A12}"/>
              </a:ext>
            </a:extLst>
          </p:cNvPr>
          <p:cNvSpPr/>
          <p:nvPr/>
        </p:nvSpPr>
        <p:spPr>
          <a:xfrm>
            <a:off x="2834924" y="4424010"/>
            <a:ext cx="1920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4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Caso de Uso</a:t>
            </a:r>
          </a:p>
        </p:txBody>
      </p:sp>
    </p:spTree>
    <p:extLst>
      <p:ext uri="{BB962C8B-B14F-4D97-AF65-F5344CB8AC3E}">
        <p14:creationId xmlns:p14="http://schemas.microsoft.com/office/powerpoint/2010/main" val="183291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499D427B-A1A6-3A42-9239-80BC2542C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973271"/>
          </a:xfrm>
        </p:spPr>
        <p:txBody>
          <a:bodyPr/>
          <a:lstStyle/>
          <a:p>
            <a:r>
              <a:rPr lang="es-MX" dirty="0"/>
              <a:t>Los actores pueden ser personas o cosas. Son </a:t>
            </a:r>
            <a:r>
              <a:rPr lang="es-MX" b="1" dirty="0"/>
              <a:t>entidades</a:t>
            </a:r>
            <a:r>
              <a:rPr lang="es-MX" dirty="0"/>
              <a:t> que demandan una funcionalidad al sistema.</a:t>
            </a:r>
            <a:endParaRPr lang="es-ES_tradn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F081DA14-BC22-654D-8D3E-E68E23E2A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ACTOR</a:t>
            </a:r>
          </a:p>
        </p:txBody>
      </p:sp>
      <p:pic>
        <p:nvPicPr>
          <p:cNvPr id="4" name="Picture 2" descr="Resultado de imagen para UML actor">
            <a:extLst>
              <a:ext uri="{FF2B5EF4-FFF2-40B4-BE49-F238E27FC236}">
                <a16:creationId xmlns:a16="http://schemas.microsoft.com/office/drawing/2014/main" xmlns="" id="{13EF607E-130B-B548-B25F-47B27D0DE8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3" r="25196"/>
          <a:stretch/>
        </p:blipFill>
        <p:spPr bwMode="auto">
          <a:xfrm>
            <a:off x="3129862" y="2384746"/>
            <a:ext cx="2884275" cy="418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995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3F8EF850-33D4-7649-8943-F536E63DD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1941459"/>
          </a:xfrm>
        </p:spPr>
        <p:txBody>
          <a:bodyPr/>
          <a:lstStyle/>
          <a:p>
            <a:pPr algn="just"/>
            <a:r>
              <a:rPr lang="es-CL" dirty="0"/>
              <a:t>Los conectores nos sirven para indicar la manera en que los actores están asociados con los casos de uso. Los conectores igual sirven para realizar </a:t>
            </a:r>
            <a:r>
              <a:rPr lang="es-CL" b="1" dirty="0"/>
              <a:t>uniones</a:t>
            </a:r>
            <a:r>
              <a:rPr lang="es-CL" dirty="0"/>
              <a:t> entre casos de uso. </a:t>
            </a:r>
            <a:r>
              <a:rPr lang="es-MX" dirty="0"/>
              <a:t>Pueden tener anotaciones que suministran incluso más información.</a:t>
            </a:r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8E444D3A-3A2F-3145-B6D1-F5BDF439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CONECTOR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xmlns="" id="{D6DD2959-A93F-5748-B1C9-96201C082D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5591837"/>
              </p:ext>
            </p:extLst>
          </p:nvPr>
        </p:nvGraphicFramePr>
        <p:xfrm>
          <a:off x="657283" y="3018105"/>
          <a:ext cx="6297834" cy="3627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xmlns="" id="{C1D9F451-B430-D243-89EB-DE5690ACA00A}"/>
              </a:ext>
            </a:extLst>
          </p:cNvPr>
          <p:cNvCxnSpPr>
            <a:cxnSpLocks/>
          </p:cNvCxnSpPr>
          <p:nvPr/>
        </p:nvCxnSpPr>
        <p:spPr>
          <a:xfrm>
            <a:off x="6955116" y="3623224"/>
            <a:ext cx="147417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xmlns="" id="{B8117833-1D71-CA4E-BA27-EFAC1AE60AE1}"/>
              </a:ext>
            </a:extLst>
          </p:cNvPr>
          <p:cNvCxnSpPr>
            <a:cxnSpLocks/>
          </p:cNvCxnSpPr>
          <p:nvPr/>
        </p:nvCxnSpPr>
        <p:spPr>
          <a:xfrm>
            <a:off x="6955117" y="4845778"/>
            <a:ext cx="1474177" cy="0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Grupo 6">
            <a:extLst>
              <a:ext uri="{FF2B5EF4-FFF2-40B4-BE49-F238E27FC236}">
                <a16:creationId xmlns:a16="http://schemas.microsoft.com/office/drawing/2014/main" xmlns="" id="{078F9C23-2E4B-C440-BB30-9099886B799C}"/>
              </a:ext>
            </a:extLst>
          </p:cNvPr>
          <p:cNvGrpSpPr/>
          <p:nvPr/>
        </p:nvGrpSpPr>
        <p:grpSpPr>
          <a:xfrm>
            <a:off x="6955117" y="5929163"/>
            <a:ext cx="1531600" cy="374982"/>
            <a:chOff x="8001879" y="5430490"/>
            <a:chExt cx="1768620" cy="374982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xmlns="" id="{CB2239A2-862C-784B-8791-49B81AA0F27B}"/>
                </a:ext>
              </a:extLst>
            </p:cNvPr>
            <p:cNvCxnSpPr>
              <a:cxnSpLocks/>
            </p:cNvCxnSpPr>
            <p:nvPr/>
          </p:nvCxnSpPr>
          <p:spPr>
            <a:xfrm>
              <a:off x="8001879" y="5617981"/>
              <a:ext cx="1474177" cy="0"/>
            </a:xfrm>
            <a:prstGeom prst="straightConnector1">
              <a:avLst/>
            </a:prstGeom>
            <a:ln w="25400" cmpd="sng">
              <a:prstDash val="solid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riángulo isósceles 16">
              <a:extLst>
                <a:ext uri="{FF2B5EF4-FFF2-40B4-BE49-F238E27FC236}">
                  <a16:creationId xmlns:a16="http://schemas.microsoft.com/office/drawing/2014/main" xmlns="" id="{85A1D360-A7CB-5048-A964-1C7753C0BCB3}"/>
                </a:ext>
              </a:extLst>
            </p:cNvPr>
            <p:cNvSpPr/>
            <p:nvPr/>
          </p:nvSpPr>
          <p:spPr>
            <a:xfrm rot="5400000">
              <a:off x="9436958" y="5471931"/>
              <a:ext cx="374982" cy="292100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</p:spTree>
    <p:extLst>
      <p:ext uri="{BB962C8B-B14F-4D97-AF65-F5344CB8AC3E}">
        <p14:creationId xmlns:p14="http://schemas.microsoft.com/office/powerpoint/2010/main" val="25904119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45700" rIns="91425" bIns="45700" anchor="t" anchorCtr="0">
        <a:noAutofit/>
      </a:bodyPr>
      <a:lstStyle>
        <a:defPPr algn="l">
          <a:defRPr sz="24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2648</TotalTime>
  <Words>812</Words>
  <Application>Microsoft Office PowerPoint</Application>
  <PresentationFormat>Presentación en pantalla (4:3)</PresentationFormat>
  <Paragraphs>100</Paragraphs>
  <Slides>16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5" baseType="lpstr">
      <vt:lpstr>Roboto Mono</vt:lpstr>
      <vt:lpstr>Roboto Condensed</vt:lpstr>
      <vt:lpstr>Franklin Gothic</vt:lpstr>
      <vt:lpstr>Bebas Neue</vt:lpstr>
      <vt:lpstr>Calibri</vt:lpstr>
      <vt:lpstr>Roboto</vt:lpstr>
      <vt:lpstr>Arial</vt:lpstr>
      <vt:lpstr>Arial Unicode MS</vt:lpstr>
      <vt:lpstr>Tema de Office</vt:lpstr>
      <vt:lpstr>DIAGRAMACIÓN DE CASOS DE USO</vt:lpstr>
      <vt:lpstr>MODELAR</vt:lpstr>
      <vt:lpstr>VENTAJAS DE MODELAR</vt:lpstr>
      <vt:lpstr>ESTÁNDAR UML</vt:lpstr>
      <vt:lpstr>UML CASOS DE USO</vt:lpstr>
      <vt:lpstr>CASOS DE USO</vt:lpstr>
      <vt:lpstr>SIMBOLOGÍA</vt:lpstr>
      <vt:lpstr>ACTOR</vt:lpstr>
      <vt:lpstr>CONECTOR</vt:lpstr>
      <vt:lpstr>CASO DE USO</vt:lpstr>
      <vt:lpstr>EJEMPLO CASOS DE USO</vt:lpstr>
      <vt:lpstr>CAJERO AUTOMÁTICO</vt:lpstr>
      <vt:lpstr>CAJERO AUTOMÁTICO</vt:lpstr>
      <vt:lpstr>CAJERO AUTOMÁTICO</vt:lpstr>
      <vt:lpstr>REFERENCIAS</vt:lpstr>
      <vt:lpstr>APLICANDO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GESTIÓN DE REQUISITOS</dc:title>
  <cp:lastModifiedBy>Manuela Jimenez A.</cp:lastModifiedBy>
  <cp:revision>44</cp:revision>
  <dcterms:modified xsi:type="dcterms:W3CDTF">2020-01-21T22:43:07Z</dcterms:modified>
</cp:coreProperties>
</file>